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37"/>
  </p:notesMasterIdLst>
  <p:sldIdLst>
    <p:sldId id="256" r:id="rId2"/>
    <p:sldId id="257" r:id="rId3"/>
    <p:sldId id="258" r:id="rId4"/>
    <p:sldId id="259" r:id="rId5"/>
    <p:sldId id="260" r:id="rId6"/>
    <p:sldId id="262" r:id="rId7"/>
    <p:sldId id="294" r:id="rId8"/>
    <p:sldId id="267" r:id="rId9"/>
    <p:sldId id="295" r:id="rId10"/>
    <p:sldId id="268" r:id="rId11"/>
    <p:sldId id="296" r:id="rId12"/>
    <p:sldId id="293" r:id="rId13"/>
    <p:sldId id="265" r:id="rId14"/>
    <p:sldId id="266" r:id="rId15"/>
    <p:sldId id="271" r:id="rId16"/>
    <p:sldId id="275" r:id="rId17"/>
    <p:sldId id="277" r:id="rId18"/>
    <p:sldId id="279" r:id="rId19"/>
    <p:sldId id="284" r:id="rId20"/>
    <p:sldId id="286" r:id="rId21"/>
    <p:sldId id="269" r:id="rId22"/>
    <p:sldId id="270" r:id="rId23"/>
    <p:sldId id="273" r:id="rId24"/>
    <p:sldId id="276" r:id="rId25"/>
    <p:sldId id="278" r:id="rId26"/>
    <p:sldId id="280" r:id="rId27"/>
    <p:sldId id="283" r:id="rId28"/>
    <p:sldId id="285" r:id="rId29"/>
    <p:sldId id="282" r:id="rId30"/>
    <p:sldId id="287" r:id="rId31"/>
    <p:sldId id="288" r:id="rId32"/>
    <p:sldId id="289" r:id="rId33"/>
    <p:sldId id="290" r:id="rId34"/>
    <p:sldId id="291" r:id="rId35"/>
    <p:sldId id="292"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7B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51"/>
    <p:restoredTop sz="94652"/>
  </p:normalViewPr>
  <p:slideViewPr>
    <p:cSldViewPr snapToGrid="0" snapToObjects="1">
      <p:cViewPr>
        <p:scale>
          <a:sx n="85" d="100"/>
          <a:sy n="85" d="100"/>
        </p:scale>
        <p:origin x="144" y="288"/>
      </p:cViewPr>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95B24D-D16B-B547-96ED-2601E417E4B0}" type="datetimeFigureOut">
              <a:rPr lang="en-US" smtClean="0"/>
              <a:t>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64596-70D5-2741-8E03-658842C6C90B}" type="slidenum">
              <a:rPr lang="en-US" smtClean="0"/>
              <a:t>‹#›</a:t>
            </a:fld>
            <a:endParaRPr lang="en-US"/>
          </a:p>
        </p:txBody>
      </p:sp>
    </p:spTree>
    <p:extLst>
      <p:ext uri="{BB962C8B-B14F-4D97-AF65-F5344CB8AC3E}">
        <p14:creationId xmlns:p14="http://schemas.microsoft.com/office/powerpoint/2010/main" val="1217327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19.5 Seconds: 4 1.5 Seconds &amp; 18 0.75</a:t>
            </a:r>
            <a:r>
              <a:rPr lang="en-US" baseline="0" dirty="0" smtClean="0"/>
              <a:t> Seconds</a:t>
            </a:r>
            <a:endParaRPr lang="en-US" dirty="0"/>
          </a:p>
        </p:txBody>
      </p:sp>
      <p:sp>
        <p:nvSpPr>
          <p:cNvPr id="4" name="Slide Number Placeholder 3"/>
          <p:cNvSpPr>
            <a:spLocks noGrp="1"/>
          </p:cNvSpPr>
          <p:nvPr>
            <p:ph type="sldNum" sz="quarter" idx="10"/>
          </p:nvPr>
        </p:nvSpPr>
        <p:spPr/>
        <p:txBody>
          <a:bodyPr/>
          <a:lstStyle/>
          <a:p>
            <a:fld id="{AE964596-70D5-2741-8E03-658842C6C90B}" type="slidenum">
              <a:rPr lang="en-US" smtClean="0"/>
              <a:t>8</a:t>
            </a:fld>
            <a:endParaRPr lang="en-US"/>
          </a:p>
        </p:txBody>
      </p:sp>
    </p:spTree>
    <p:extLst>
      <p:ext uri="{BB962C8B-B14F-4D97-AF65-F5344CB8AC3E}">
        <p14:creationId xmlns:p14="http://schemas.microsoft.com/office/powerpoint/2010/main" val="164228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24 Seconds: 4 1.5 Seconds &amp; 18 1</a:t>
            </a:r>
            <a:r>
              <a:rPr lang="en-US" baseline="0" dirty="0" smtClean="0"/>
              <a:t> Seconds</a:t>
            </a:r>
            <a:endParaRPr lang="en-US" dirty="0"/>
          </a:p>
        </p:txBody>
      </p:sp>
      <p:sp>
        <p:nvSpPr>
          <p:cNvPr id="4" name="Slide Number Placeholder 3"/>
          <p:cNvSpPr>
            <a:spLocks noGrp="1"/>
          </p:cNvSpPr>
          <p:nvPr>
            <p:ph type="sldNum" sz="quarter" idx="10"/>
          </p:nvPr>
        </p:nvSpPr>
        <p:spPr/>
        <p:txBody>
          <a:bodyPr/>
          <a:lstStyle/>
          <a:p>
            <a:fld id="{AE964596-70D5-2741-8E03-658842C6C90B}" type="slidenum">
              <a:rPr lang="en-US" smtClean="0"/>
              <a:t>9</a:t>
            </a:fld>
            <a:endParaRPr lang="en-US"/>
          </a:p>
        </p:txBody>
      </p:sp>
    </p:spTree>
    <p:extLst>
      <p:ext uri="{BB962C8B-B14F-4D97-AF65-F5344CB8AC3E}">
        <p14:creationId xmlns:p14="http://schemas.microsoft.com/office/powerpoint/2010/main" val="938406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24 Seconds: 4 1.5 Seconds &amp; 18 1</a:t>
            </a:r>
            <a:r>
              <a:rPr lang="en-US" baseline="0" smtClean="0"/>
              <a:t> Seconds</a:t>
            </a:r>
            <a:endParaRPr lang="en-US" dirty="0"/>
          </a:p>
        </p:txBody>
      </p:sp>
      <p:sp>
        <p:nvSpPr>
          <p:cNvPr id="4" name="Slide Number Placeholder 3"/>
          <p:cNvSpPr>
            <a:spLocks noGrp="1"/>
          </p:cNvSpPr>
          <p:nvPr>
            <p:ph type="sldNum" sz="quarter" idx="10"/>
          </p:nvPr>
        </p:nvSpPr>
        <p:spPr/>
        <p:txBody>
          <a:bodyPr/>
          <a:lstStyle/>
          <a:p>
            <a:fld id="{AE964596-70D5-2741-8E03-658842C6C90B}" type="slidenum">
              <a:rPr lang="en-US" smtClean="0"/>
              <a:t>11</a:t>
            </a:fld>
            <a:endParaRPr lang="en-US"/>
          </a:p>
        </p:txBody>
      </p:sp>
    </p:spTree>
    <p:extLst>
      <p:ext uri="{BB962C8B-B14F-4D97-AF65-F5344CB8AC3E}">
        <p14:creationId xmlns:p14="http://schemas.microsoft.com/office/powerpoint/2010/main" val="1181379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Seconds (.5*18) + (4*1)</a:t>
            </a:r>
            <a:endParaRPr lang="en-US" dirty="0"/>
          </a:p>
        </p:txBody>
      </p:sp>
      <p:sp>
        <p:nvSpPr>
          <p:cNvPr id="4" name="Slide Number Placeholder 3"/>
          <p:cNvSpPr>
            <a:spLocks noGrp="1"/>
          </p:cNvSpPr>
          <p:nvPr>
            <p:ph type="sldNum" sz="quarter" idx="10"/>
          </p:nvPr>
        </p:nvSpPr>
        <p:spPr/>
        <p:txBody>
          <a:bodyPr/>
          <a:lstStyle/>
          <a:p>
            <a:fld id="{AE964596-70D5-2741-8E03-658842C6C90B}" type="slidenum">
              <a:rPr lang="en-US" smtClean="0"/>
              <a:t>13</a:t>
            </a:fld>
            <a:endParaRPr lang="en-US"/>
          </a:p>
        </p:txBody>
      </p:sp>
    </p:spTree>
    <p:extLst>
      <p:ext uri="{BB962C8B-B14F-4D97-AF65-F5344CB8AC3E}">
        <p14:creationId xmlns:p14="http://schemas.microsoft.com/office/powerpoint/2010/main" val="336857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964596-70D5-2741-8E03-658842C6C90B}" type="slidenum">
              <a:rPr lang="en-US" smtClean="0"/>
              <a:t>24</a:t>
            </a:fld>
            <a:endParaRPr lang="en-US"/>
          </a:p>
        </p:txBody>
      </p:sp>
    </p:spTree>
    <p:extLst>
      <p:ext uri="{BB962C8B-B14F-4D97-AF65-F5344CB8AC3E}">
        <p14:creationId xmlns:p14="http://schemas.microsoft.com/office/powerpoint/2010/main" val="454777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33.5</a:t>
            </a:r>
            <a:r>
              <a:rPr lang="en-US" baseline="0" dirty="0" smtClean="0"/>
              <a:t> </a:t>
            </a:r>
            <a:r>
              <a:rPr lang="en-US" dirty="0" smtClean="0"/>
              <a:t>Seconds: 4 2.25</a:t>
            </a:r>
            <a:r>
              <a:rPr lang="en-US" baseline="0" dirty="0" smtClean="0"/>
              <a:t> </a:t>
            </a:r>
            <a:r>
              <a:rPr lang="en-US" dirty="0" smtClean="0"/>
              <a:t>Seconds &amp; 18</a:t>
            </a:r>
            <a:r>
              <a:rPr lang="en-US" baseline="0" dirty="0" smtClean="0"/>
              <a:t> 1.25 Seconds</a:t>
            </a:r>
            <a:endParaRPr lang="en-US" dirty="0"/>
          </a:p>
        </p:txBody>
      </p:sp>
      <p:sp>
        <p:nvSpPr>
          <p:cNvPr id="4" name="Slide Number Placeholder 3"/>
          <p:cNvSpPr>
            <a:spLocks noGrp="1"/>
          </p:cNvSpPr>
          <p:nvPr>
            <p:ph type="sldNum" sz="quarter" idx="10"/>
          </p:nvPr>
        </p:nvSpPr>
        <p:spPr/>
        <p:txBody>
          <a:bodyPr/>
          <a:lstStyle/>
          <a:p>
            <a:fld id="{AE964596-70D5-2741-8E03-658842C6C90B}" type="slidenum">
              <a:rPr lang="en-US" smtClean="0"/>
              <a:t>32</a:t>
            </a:fld>
            <a:endParaRPr lang="en-US"/>
          </a:p>
        </p:txBody>
      </p:sp>
    </p:spTree>
    <p:extLst>
      <p:ext uri="{BB962C8B-B14F-4D97-AF65-F5344CB8AC3E}">
        <p14:creationId xmlns:p14="http://schemas.microsoft.com/office/powerpoint/2010/main" val="13716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964596-70D5-2741-8E03-658842C6C90B}" type="slidenum">
              <a:rPr lang="en-US" smtClean="0"/>
              <a:t>33</a:t>
            </a:fld>
            <a:endParaRPr lang="en-US"/>
          </a:p>
        </p:txBody>
      </p:sp>
    </p:spTree>
    <p:extLst>
      <p:ext uri="{BB962C8B-B14F-4D97-AF65-F5344CB8AC3E}">
        <p14:creationId xmlns:p14="http://schemas.microsoft.com/office/powerpoint/2010/main" val="352717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964596-70D5-2741-8E03-658842C6C90B}" type="slidenum">
              <a:rPr lang="en-US" smtClean="0"/>
              <a:t>34</a:t>
            </a:fld>
            <a:endParaRPr lang="en-US"/>
          </a:p>
        </p:txBody>
      </p:sp>
    </p:spTree>
    <p:extLst>
      <p:ext uri="{BB962C8B-B14F-4D97-AF65-F5344CB8AC3E}">
        <p14:creationId xmlns:p14="http://schemas.microsoft.com/office/powerpoint/2010/main" val="624903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964596-70D5-2741-8E03-658842C6C90B}" type="slidenum">
              <a:rPr lang="en-US" smtClean="0"/>
              <a:t>35</a:t>
            </a:fld>
            <a:endParaRPr lang="en-US"/>
          </a:p>
        </p:txBody>
      </p:sp>
    </p:spTree>
    <p:extLst>
      <p:ext uri="{BB962C8B-B14F-4D97-AF65-F5344CB8AC3E}">
        <p14:creationId xmlns:p14="http://schemas.microsoft.com/office/powerpoint/2010/main" val="206434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10/20/18</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microsoft.com/office/2007/relationships/hdphoto" Target="../media/hdphoto1.wdp"/><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extLst>
              <a:ext uri="{BEBA8EAE-BF5A-486C-A8C5-ECC9F3942E4B}">
                <a14:imgProps xmlns:a14="http://schemas.microsoft.com/office/drawing/2010/main">
                  <a14:imgLayer r:embed="rId20">
                    <a14:imgEffect>
                      <a14:saturation sat="96000"/>
                    </a14:imgEffect>
                    <a14:imgEffect>
                      <a14:brightnessContrast bright="-4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10/20/18</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1083705"/>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user/PyDataTV"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2399" y="1821391"/>
            <a:ext cx="7197726" cy="2421464"/>
          </a:xfrm>
        </p:spPr>
        <p:txBody>
          <a:bodyPr/>
          <a:lstStyle/>
          <a:p>
            <a:r>
              <a:rPr lang="en-US" b="1" dirty="0" err="1" smtClean="0"/>
              <a:t>PyData</a:t>
            </a:r>
            <a:r>
              <a:rPr lang="en-US" b="1" dirty="0" smtClean="0"/>
              <a:t> 2018 </a:t>
            </a:r>
            <a:r>
              <a:rPr lang="en-US" b="1" dirty="0" err="1" smtClean="0"/>
              <a:t>outbrief</a:t>
            </a:r>
            <a:endParaRPr lang="en-US" b="1" dirty="0"/>
          </a:p>
        </p:txBody>
      </p:sp>
      <p:sp>
        <p:nvSpPr>
          <p:cNvPr id="3" name="Subtitle 2"/>
          <p:cNvSpPr>
            <a:spLocks noGrp="1"/>
          </p:cNvSpPr>
          <p:nvPr>
            <p:ph type="subTitle" idx="1"/>
          </p:nvPr>
        </p:nvSpPr>
        <p:spPr>
          <a:xfrm>
            <a:off x="3962399" y="4385732"/>
            <a:ext cx="7197726" cy="1700743"/>
          </a:xfrm>
        </p:spPr>
        <p:txBody>
          <a:bodyPr>
            <a:normAutofit/>
          </a:bodyPr>
          <a:lstStyle/>
          <a:p>
            <a:r>
              <a:rPr lang="en-US" dirty="0" smtClean="0"/>
              <a:t>You might get a refresher on python.</a:t>
            </a:r>
          </a:p>
          <a:p>
            <a:r>
              <a:rPr lang="en-US" dirty="0" smtClean="0"/>
              <a:t>you might learn about cool data science solutions.</a:t>
            </a:r>
          </a:p>
          <a:p>
            <a:r>
              <a:rPr lang="en-US" dirty="0" smtClean="0"/>
              <a:t>You may even learn about who’s an engineer or an actor on Cw.</a:t>
            </a:r>
          </a:p>
          <a:p>
            <a:r>
              <a:rPr lang="en-US" dirty="0" smtClean="0"/>
              <a:t>But no matter what, I promise, we’ll have a lot of fun doing it.</a:t>
            </a:r>
            <a:endParaRPr lang="en-US" dirty="0"/>
          </a:p>
        </p:txBody>
      </p:sp>
    </p:spTree>
    <p:extLst>
      <p:ext uri="{BB962C8B-B14F-4D97-AF65-F5344CB8AC3E}">
        <p14:creationId xmlns:p14="http://schemas.microsoft.com/office/powerpoint/2010/main" val="13798949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tx1">
                    <a:lumMod val="85000"/>
                  </a:schemeClr>
                </a:solidFill>
                <a:latin typeface="+mn-lt"/>
              </a:rPr>
              <a:t>Answer to Example Question</a:t>
            </a:r>
            <a:r>
              <a:rPr lang="en-US" dirty="0" smtClean="0"/>
              <a:t/>
            </a:r>
            <a:br>
              <a:rPr lang="en-US" dirty="0" smtClean="0"/>
            </a:br>
            <a:r>
              <a:rPr lang="en-US" dirty="0" smtClean="0"/>
              <a:t>What is Matt </a:t>
            </a:r>
            <a:r>
              <a:rPr lang="en-US" dirty="0" err="1" smtClean="0"/>
              <a:t>Widjaja’s</a:t>
            </a:r>
            <a:r>
              <a:rPr lang="en-US" dirty="0" smtClean="0"/>
              <a:t> favorite part about anaconda here at Lockheed?</a:t>
            </a:r>
            <a:endParaRPr lang="en-US" dirty="0"/>
          </a:p>
        </p:txBody>
      </p:sp>
      <p:sp>
        <p:nvSpPr>
          <p:cNvPr id="4" name="Content Placeholder 3"/>
          <p:cNvSpPr>
            <a:spLocks noGrp="1"/>
          </p:cNvSpPr>
          <p:nvPr>
            <p:ph idx="1"/>
          </p:nvPr>
        </p:nvSpPr>
        <p:spPr/>
        <p:txBody>
          <a:bodyPr/>
          <a:lstStyle/>
          <a:p>
            <a:pPr marL="342900" indent="-342900">
              <a:buFont typeface="+mj-lt"/>
              <a:buAutoNum type="alphaUcPeriod"/>
            </a:pPr>
            <a:r>
              <a:rPr lang="en-US" dirty="0" smtClean="0"/>
              <a:t>That Anaconda is Python, with many Python Packages bundled in automagically.</a:t>
            </a:r>
          </a:p>
          <a:p>
            <a:pPr marL="800100" lvl="1" indent="-342900">
              <a:buFont typeface="+mj-lt"/>
              <a:buAutoNum type="alphaUcPeriod"/>
            </a:pPr>
            <a:r>
              <a:rPr lang="en-US" dirty="0" smtClean="0"/>
              <a:t>This is true, you don’t have to install key packages like </a:t>
            </a:r>
            <a:r>
              <a:rPr lang="en-US" dirty="0" err="1" smtClean="0"/>
              <a:t>Matplotlib</a:t>
            </a:r>
            <a:r>
              <a:rPr lang="en-US" dirty="0" smtClean="0"/>
              <a:t>, Pandas, &amp; </a:t>
            </a:r>
            <a:r>
              <a:rPr lang="en-US" dirty="0" err="1" smtClean="0"/>
              <a:t>Numpy</a:t>
            </a:r>
            <a:r>
              <a:rPr lang="en-US" dirty="0" smtClean="0"/>
              <a:t> with Anaconda.</a:t>
            </a:r>
          </a:p>
          <a:p>
            <a:pPr marL="342900" indent="-342900">
              <a:buFont typeface="+mj-lt"/>
              <a:buAutoNum type="alphaUcPeriod"/>
            </a:pPr>
            <a:r>
              <a:rPr lang="en-US" dirty="0" smtClean="0"/>
              <a:t>That Anaconda comes with </a:t>
            </a:r>
            <a:r>
              <a:rPr lang="en-US" dirty="0" err="1" smtClean="0"/>
              <a:t>Spyder</a:t>
            </a:r>
            <a:r>
              <a:rPr lang="en-US" dirty="0" smtClean="0"/>
              <a:t>, a MATLAB styled graphical interface to code &amp; debug Python.</a:t>
            </a:r>
          </a:p>
          <a:p>
            <a:pPr marL="800100" lvl="1" indent="-342900">
              <a:buFont typeface="+mj-lt"/>
              <a:buAutoNum type="alphaUcPeriod"/>
            </a:pPr>
            <a:r>
              <a:rPr lang="en-US" dirty="0" smtClean="0"/>
              <a:t>This is true, you can find </a:t>
            </a:r>
            <a:r>
              <a:rPr lang="en-US" dirty="0" err="1" smtClean="0"/>
              <a:t>Spyder</a:t>
            </a:r>
            <a:r>
              <a:rPr lang="en-US" dirty="0" smtClean="0"/>
              <a:t> in /</a:t>
            </a:r>
            <a:r>
              <a:rPr lang="en-US" dirty="0" err="1" smtClean="0"/>
              <a:t>sw</a:t>
            </a:r>
            <a:r>
              <a:rPr lang="en-US" dirty="0" smtClean="0"/>
              <a:t>/anaconda*/bin/</a:t>
            </a:r>
            <a:r>
              <a:rPr lang="en-US" dirty="0" err="1" smtClean="0"/>
              <a:t>spyder</a:t>
            </a:r>
            <a:endParaRPr lang="en-US" dirty="0" smtClean="0"/>
          </a:p>
          <a:p>
            <a:pPr marL="800100" lvl="1" indent="-342900">
              <a:buFont typeface="+mj-lt"/>
              <a:buAutoNum type="alphaUcPeriod"/>
            </a:pPr>
            <a:r>
              <a:rPr lang="en-US" dirty="0" smtClean="0"/>
              <a:t>We’ll talk about that ‘*’ in a sec </a:t>
            </a:r>
            <a:r>
              <a:rPr lang="mr-IN" dirty="0" smtClean="0"/>
              <a:t>–</a:t>
            </a:r>
            <a:r>
              <a:rPr lang="en-US" dirty="0" smtClean="0"/>
              <a:t> it’s because we have several versions.</a:t>
            </a:r>
          </a:p>
          <a:p>
            <a:pPr marL="342900" indent="-342900">
              <a:buFont typeface="+mj-lt"/>
              <a:buAutoNum type="alphaUcPeriod"/>
            </a:pPr>
            <a:r>
              <a:rPr lang="en-US" dirty="0" smtClean="0"/>
              <a:t>That Anaconda doesn’t require admin rights to install on your Unclassified Laptop &amp; is FOSS approved</a:t>
            </a:r>
          </a:p>
          <a:p>
            <a:pPr marL="800100" lvl="1" indent="-342900">
              <a:buFont typeface="+mj-lt"/>
              <a:buAutoNum type="alphaUcPeriod"/>
            </a:pPr>
            <a:r>
              <a:rPr lang="en-US" dirty="0" smtClean="0"/>
              <a:t>This is true, you can find it in the FOSS_APPROVED folder.</a:t>
            </a:r>
          </a:p>
          <a:p>
            <a:pPr marL="342900" indent="-342900">
              <a:buFont typeface="+mj-lt"/>
              <a:buAutoNum type="alphaUcPeriod"/>
            </a:pPr>
            <a:r>
              <a:rPr lang="en-US" b="1" u="sng" dirty="0" smtClean="0">
                <a:solidFill>
                  <a:schemeClr val="accent1"/>
                </a:solidFill>
              </a:rPr>
              <a:t>That Anaconda isn’t NSFW.</a:t>
            </a:r>
          </a:p>
          <a:p>
            <a:pPr marL="800100" lvl="1" indent="-342900">
              <a:buFont typeface="+mj-lt"/>
              <a:buAutoNum type="alphaUcPeriod"/>
            </a:pPr>
            <a:r>
              <a:rPr lang="en-US" dirty="0" smtClean="0">
                <a:solidFill>
                  <a:schemeClr val="accent1"/>
                </a:solidFill>
              </a:rPr>
              <a:t>This is the correct answer. I’m already in enough trouble as is.</a:t>
            </a:r>
            <a:endParaRPr lang="en-US" dirty="0">
              <a:solidFill>
                <a:schemeClr val="accent1"/>
              </a:solidFill>
            </a:endParaRPr>
          </a:p>
        </p:txBody>
      </p:sp>
    </p:spTree>
    <p:extLst>
      <p:ext uri="{BB962C8B-B14F-4D97-AF65-F5344CB8AC3E}">
        <p14:creationId xmlns:p14="http://schemas.microsoft.com/office/powerpoint/2010/main" val="14775784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74690"/>
            <a:ext cx="10131425" cy="1668905"/>
          </a:xfrm>
        </p:spPr>
        <p:txBody>
          <a:bodyPr>
            <a:normAutofit/>
          </a:bodyPr>
          <a:lstStyle/>
          <a:p>
            <a:r>
              <a:rPr lang="en-US" sz="1600" b="1" dirty="0" smtClean="0">
                <a:solidFill>
                  <a:schemeClr val="tx1">
                    <a:lumMod val="85000"/>
                  </a:schemeClr>
                </a:solidFill>
                <a:latin typeface="+mn-lt"/>
              </a:rPr>
              <a:t>Answer to Example Question</a:t>
            </a:r>
            <a:r>
              <a:rPr lang="en-US" dirty="0" smtClean="0"/>
              <a:t/>
            </a:r>
            <a:br>
              <a:rPr lang="en-US" dirty="0" smtClean="0"/>
            </a:br>
            <a:r>
              <a:rPr lang="en-US" dirty="0" smtClean="0"/>
              <a:t>which Python Executable/version would </a:t>
            </a:r>
            <a:r>
              <a:rPr lang="en-US" dirty="0" err="1" smtClean="0"/>
              <a:t>pydata</a:t>
            </a:r>
            <a:r>
              <a:rPr lang="en-US" dirty="0" smtClean="0"/>
              <a:t> want you to use here at radar?</a:t>
            </a:r>
            <a:endParaRPr lang="en-US" dirty="0"/>
          </a:p>
        </p:txBody>
      </p:sp>
      <p:sp>
        <p:nvSpPr>
          <p:cNvPr id="4" name="Content Placeholder 3"/>
          <p:cNvSpPr>
            <a:spLocks noGrp="1"/>
          </p:cNvSpPr>
          <p:nvPr>
            <p:ph idx="1"/>
          </p:nvPr>
        </p:nvSpPr>
        <p:spPr>
          <a:xfrm>
            <a:off x="685801" y="2142067"/>
            <a:ext cx="10131425" cy="4438615"/>
          </a:xfrm>
        </p:spPr>
        <p:txBody>
          <a:bodyPr>
            <a:normAutofit/>
          </a:bodyPr>
          <a:lstStyle/>
          <a:p>
            <a:pPr marL="0" indent="0">
              <a:buNone/>
            </a:pPr>
            <a:r>
              <a:rPr lang="en-US" dirty="0" smtClean="0"/>
              <a:t>Assume that all paths are &lt;YOUR ANSWER&gt;/bin/python</a:t>
            </a:r>
          </a:p>
          <a:p>
            <a:pPr marL="342900" indent="-342900">
              <a:buFont typeface="+mj-lt"/>
              <a:buAutoNum type="alphaUcPeriod"/>
            </a:pPr>
            <a:endParaRPr lang="en-US" sz="100" dirty="0" smtClean="0"/>
          </a:p>
          <a:p>
            <a:pPr marL="342900" indent="-342900">
              <a:buFont typeface="+mj-lt"/>
              <a:buAutoNum type="alphaUcPeriod"/>
            </a:pPr>
            <a:r>
              <a:rPr lang="en-US" dirty="0" smtClean="0"/>
              <a:t>/</a:t>
            </a:r>
            <a:r>
              <a:rPr lang="en-US" dirty="0" err="1" smtClean="0"/>
              <a:t>sw</a:t>
            </a:r>
            <a:r>
              <a:rPr lang="en-US" dirty="0" smtClean="0"/>
              <a:t>/anaconda2.0.1</a:t>
            </a:r>
          </a:p>
          <a:p>
            <a:pPr marL="800100" lvl="1" indent="-342900">
              <a:buFont typeface="+mj-lt"/>
              <a:buAutoNum type="alphaUcPeriod"/>
            </a:pPr>
            <a:r>
              <a:rPr lang="en-US" dirty="0" smtClean="0"/>
              <a:t>We have legacy code using this distribution of Python 2.7.1. Try to not make </a:t>
            </a:r>
            <a:r>
              <a:rPr lang="en-US" i="1" dirty="0" smtClean="0"/>
              <a:t>new</a:t>
            </a:r>
            <a:r>
              <a:rPr lang="en-US" dirty="0" smtClean="0"/>
              <a:t> scripts using this.</a:t>
            </a:r>
          </a:p>
          <a:p>
            <a:pPr marL="342900" indent="-342900">
              <a:buFont typeface="+mj-lt"/>
              <a:buAutoNum type="alphaUcPeriod"/>
            </a:pPr>
            <a:r>
              <a:rPr lang="en-US" dirty="0" smtClean="0"/>
              <a:t>/</a:t>
            </a:r>
            <a:r>
              <a:rPr lang="en-US" dirty="0" err="1" smtClean="0"/>
              <a:t>sw</a:t>
            </a:r>
            <a:r>
              <a:rPr lang="en-US" dirty="0" smtClean="0"/>
              <a:t>/anaconda4.0.0</a:t>
            </a:r>
          </a:p>
          <a:p>
            <a:pPr marL="800100" lvl="1" indent="-342900">
              <a:buFont typeface="+mj-lt"/>
              <a:buAutoNum type="alphaUcPeriod"/>
            </a:pPr>
            <a:r>
              <a:rPr lang="en-US" dirty="0" smtClean="0"/>
              <a:t>This distribution of Python 3 is being quickly deprecated in favor of the next option.</a:t>
            </a:r>
          </a:p>
          <a:p>
            <a:pPr marL="342900" indent="-342900">
              <a:buFont typeface="+mj-lt"/>
              <a:buAutoNum type="alphaUcPeriod"/>
            </a:pPr>
            <a:r>
              <a:rPr lang="en-US" b="1" u="sng" dirty="0" smtClean="0">
                <a:solidFill>
                  <a:schemeClr val="accent1"/>
                </a:solidFill>
              </a:rPr>
              <a:t>/</a:t>
            </a:r>
            <a:r>
              <a:rPr lang="en-US" b="1" u="sng" dirty="0" err="1" smtClean="0">
                <a:solidFill>
                  <a:schemeClr val="accent1"/>
                </a:solidFill>
              </a:rPr>
              <a:t>sw</a:t>
            </a:r>
            <a:r>
              <a:rPr lang="en-US" b="1" u="sng" dirty="0" smtClean="0">
                <a:solidFill>
                  <a:schemeClr val="accent1"/>
                </a:solidFill>
              </a:rPr>
              <a:t>/anaconda3-5.0.1</a:t>
            </a:r>
          </a:p>
          <a:p>
            <a:pPr marL="800100" lvl="1" indent="-342900">
              <a:buFont typeface="+mj-lt"/>
              <a:buAutoNum type="alphaUcPeriod"/>
            </a:pPr>
            <a:r>
              <a:rPr lang="en-US" b="1" u="sng" dirty="0" smtClean="0">
                <a:solidFill>
                  <a:schemeClr val="accent1"/>
                </a:solidFill>
              </a:rPr>
              <a:t>+1 Points for being most correct. This contains Python 3.6 &amp; Python Packages. Use this whenever possible or at the minimum, if you’re using another Python distribution, make sure your script could work with this.</a:t>
            </a:r>
          </a:p>
          <a:p>
            <a:pPr marL="342900" indent="-342900">
              <a:buFont typeface="+mj-lt"/>
              <a:buAutoNum type="alphaUcPeriod"/>
            </a:pPr>
            <a:r>
              <a:rPr lang="en-US" b="1" u="sng" dirty="0" smtClean="0">
                <a:solidFill>
                  <a:schemeClr val="accent1"/>
                </a:solidFill>
              </a:rPr>
              <a:t>/</a:t>
            </a:r>
            <a:r>
              <a:rPr lang="en-US" b="1" u="sng" dirty="0" err="1" smtClean="0">
                <a:solidFill>
                  <a:schemeClr val="accent1"/>
                </a:solidFill>
              </a:rPr>
              <a:t>sw</a:t>
            </a:r>
            <a:r>
              <a:rPr lang="en-US" b="1" u="sng" dirty="0" smtClean="0">
                <a:solidFill>
                  <a:schemeClr val="accent1"/>
                </a:solidFill>
              </a:rPr>
              <a:t>/python2.7.1</a:t>
            </a:r>
          </a:p>
          <a:p>
            <a:pPr marL="800100" lvl="1" indent="-342900">
              <a:buFont typeface="+mj-lt"/>
              <a:buAutoNum type="alphaUcPeriod"/>
            </a:pPr>
            <a:r>
              <a:rPr lang="en-US" b="1" u="sng" dirty="0" smtClean="0">
                <a:solidFill>
                  <a:schemeClr val="accent1"/>
                </a:solidFill>
              </a:rPr>
              <a:t>+1 Points for Compatibility. This distribution may be deprecated by the world, but we still use it a lot here, especially because it could be the only option you have on non System 39 machines.</a:t>
            </a:r>
            <a:endParaRPr lang="en-US" b="1" u="sng" dirty="0">
              <a:solidFill>
                <a:schemeClr val="accent1"/>
              </a:solidFill>
            </a:endParaRPr>
          </a:p>
        </p:txBody>
      </p:sp>
    </p:spTree>
    <p:extLst>
      <p:ext uri="{BB962C8B-B14F-4D97-AF65-F5344CB8AC3E}">
        <p14:creationId xmlns:p14="http://schemas.microsoft.com/office/powerpoint/2010/main" val="16804152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Section 1: Basics of Python</a:t>
            </a:r>
            <a:endParaRPr lang="en-US" dirty="0"/>
          </a:p>
        </p:txBody>
      </p:sp>
      <p:sp>
        <p:nvSpPr>
          <p:cNvPr id="5" name="Text Placeholder 4"/>
          <p:cNvSpPr>
            <a:spLocks noGrp="1"/>
          </p:cNvSpPr>
          <p:nvPr>
            <p:ph type="body" idx="1"/>
          </p:nvPr>
        </p:nvSpPr>
        <p:spPr/>
        <p:txBody>
          <a:bodyPr/>
          <a:lstStyle/>
          <a:p>
            <a:r>
              <a:rPr lang="en-US" dirty="0" smtClean="0"/>
              <a:t>8 Questions; 18.5 Seconds per Question</a:t>
            </a:r>
            <a:endParaRPr lang="en-US" dirty="0"/>
          </a:p>
        </p:txBody>
      </p:sp>
    </p:spTree>
    <p:extLst>
      <p:ext uri="{BB962C8B-B14F-4D97-AF65-F5344CB8AC3E}">
        <p14:creationId xmlns:p14="http://schemas.microsoft.com/office/powerpoint/2010/main" val="6388631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tx1">
                    <a:lumMod val="85000"/>
                  </a:schemeClr>
                </a:solidFill>
                <a:latin typeface="+mn-lt"/>
              </a:rPr>
              <a:t>Question 1</a:t>
            </a:r>
            <a:r>
              <a:rPr lang="en-US" dirty="0" smtClean="0"/>
              <a:t/>
            </a:r>
            <a:br>
              <a:rPr lang="en-US" dirty="0" smtClean="0"/>
            </a:br>
            <a:r>
              <a:rPr lang="en-US" dirty="0" smtClean="0"/>
              <a:t>What is the most correct way to print x to the screen?</a:t>
            </a:r>
            <a:endParaRPr lang="en-US" dirty="0"/>
          </a:p>
        </p:txBody>
      </p:sp>
      <p:sp>
        <p:nvSpPr>
          <p:cNvPr id="4" name="Content Placeholder 3"/>
          <p:cNvSpPr>
            <a:spLocks noGrp="1"/>
          </p:cNvSpPr>
          <p:nvPr>
            <p:ph idx="1"/>
          </p:nvPr>
        </p:nvSpPr>
        <p:spPr/>
        <p:txBody>
          <a:bodyPr/>
          <a:lstStyle/>
          <a:p>
            <a:pPr marL="342900" indent="-342900">
              <a:buFont typeface="+mj-lt"/>
              <a:buAutoNum type="alphaUcPeriod"/>
            </a:pPr>
            <a:r>
              <a:rPr lang="en-US" dirty="0"/>
              <a:t>p</a:t>
            </a:r>
            <a:r>
              <a:rPr lang="en-US" dirty="0" smtClean="0"/>
              <a:t>rint x</a:t>
            </a:r>
          </a:p>
          <a:p>
            <a:pPr marL="342900" indent="-342900">
              <a:buFont typeface="+mj-lt"/>
              <a:buAutoNum type="alphaUcPeriod"/>
            </a:pPr>
            <a:r>
              <a:rPr lang="en-US" dirty="0"/>
              <a:t>p</a:t>
            </a:r>
            <a:r>
              <a:rPr lang="en-US" dirty="0" smtClean="0"/>
              <a:t>rint(x)</a:t>
            </a:r>
          </a:p>
          <a:p>
            <a:pPr marL="342900" indent="-342900">
              <a:buFont typeface="+mj-lt"/>
              <a:buAutoNum type="alphaUcPeriod"/>
            </a:pPr>
            <a:r>
              <a:rPr lang="en-US" dirty="0" err="1" smtClean="0"/>
              <a:t>x.print</a:t>
            </a:r>
            <a:endParaRPr lang="en-US" dirty="0" smtClean="0"/>
          </a:p>
          <a:p>
            <a:pPr marL="342900" indent="-342900">
              <a:buFont typeface="+mj-lt"/>
              <a:buAutoNum type="alphaUcPeriod"/>
            </a:pPr>
            <a:r>
              <a:rPr lang="en-US" dirty="0" smtClean="0"/>
              <a:t>public class </a:t>
            </a:r>
            <a:r>
              <a:rPr lang="en-US" dirty="0" err="1" smtClean="0"/>
              <a:t>PrintX</a:t>
            </a:r>
            <a:r>
              <a:rPr lang="en-US" dirty="0"/>
              <a:t> </a:t>
            </a:r>
            <a:r>
              <a:rPr lang="en-US" dirty="0" smtClean="0"/>
              <a:t>{ public static void main(String[] </a:t>
            </a:r>
            <a:r>
              <a:rPr lang="en-US" dirty="0" err="1" smtClean="0"/>
              <a:t>args</a:t>
            </a:r>
            <a:r>
              <a:rPr lang="en-US" dirty="0" smtClean="0"/>
              <a:t>) { </a:t>
            </a:r>
            <a:r>
              <a:rPr lang="en-US" dirty="0" err="1" smtClean="0"/>
              <a:t>System.out.println</a:t>
            </a:r>
            <a:r>
              <a:rPr lang="en-US" dirty="0" smtClean="0"/>
              <a:t>(x); } }</a:t>
            </a:r>
            <a:endParaRPr lang="en-US" dirty="0"/>
          </a:p>
        </p:txBody>
      </p:sp>
      <p:sp>
        <p:nvSpPr>
          <p:cNvPr id="52" name="Oval 51"/>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Oval 53"/>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Oval 54"/>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Oval 55"/>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Oval 56"/>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Oval 57"/>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Oval 58"/>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Oval 59"/>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Oval 60"/>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Oval 61"/>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3" name="Oval 62"/>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4" name="Oval 63"/>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Oval 64"/>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Oval 65"/>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7" name="Oval 66"/>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8" name="Oval 67"/>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2" name="Oval 71"/>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3" name="Oval 72"/>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4" name="TextBox 73"/>
          <p:cNvSpPr txBox="1"/>
          <p:nvPr/>
        </p:nvSpPr>
        <p:spPr>
          <a:xfrm>
            <a:off x="9494537" y="5903714"/>
            <a:ext cx="2545084" cy="276999"/>
          </a:xfrm>
          <a:prstGeom prst="rect">
            <a:avLst/>
          </a:prstGeom>
          <a:noFill/>
        </p:spPr>
        <p:txBody>
          <a:bodyPr wrap="square" rtlCol="0">
            <a:spAutoFit/>
          </a:bodyPr>
          <a:lstStyle/>
          <a:p>
            <a:pPr algn="r"/>
            <a:r>
              <a:rPr lang="en-US" sz="1200" b="1" dirty="0" smtClean="0"/>
              <a:t>Time is up</a:t>
            </a:r>
            <a:endParaRPr lang="en-US" sz="1200" b="1" dirty="0"/>
          </a:p>
        </p:txBody>
      </p:sp>
      <p:sp>
        <p:nvSpPr>
          <p:cNvPr id="75" name="TextBox 74"/>
          <p:cNvSpPr txBox="1"/>
          <p:nvPr/>
        </p:nvSpPr>
        <p:spPr>
          <a:xfrm>
            <a:off x="167640" y="5903714"/>
            <a:ext cx="2545084" cy="276999"/>
          </a:xfrm>
          <a:prstGeom prst="rect">
            <a:avLst/>
          </a:prstGeom>
          <a:noFill/>
        </p:spPr>
        <p:txBody>
          <a:bodyPr wrap="square" rtlCol="0">
            <a:spAutoFit/>
          </a:bodyPr>
          <a:lstStyle/>
          <a:p>
            <a:r>
              <a:rPr lang="en-US" sz="1200" b="1" dirty="0" smtClean="0"/>
              <a:t>Countdown to next question</a:t>
            </a:r>
            <a:endParaRPr lang="en-US" sz="1200" b="1" dirty="0"/>
          </a:p>
        </p:txBody>
      </p:sp>
    </p:spTree>
    <p:extLst>
      <p:ext uri="{BB962C8B-B14F-4D97-AF65-F5344CB8AC3E}">
        <p14:creationId xmlns:p14="http://schemas.microsoft.com/office/powerpoint/2010/main" val="12486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55"/>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56"/>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57"/>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500"/>
                                  </p:stCondLst>
                                  <p:childTnLst>
                                    <p:set>
                                      <p:cBhvr>
                                        <p:cTn id="24" dur="1" fill="hold">
                                          <p:stCondLst>
                                            <p:cond delay="0"/>
                                          </p:stCondLst>
                                        </p:cTn>
                                        <p:tgtEl>
                                          <p:spTgt spid="58"/>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500"/>
                                  </p:stCondLst>
                                  <p:childTnLst>
                                    <p:set>
                                      <p:cBhvr>
                                        <p:cTn id="27" dur="1" fill="hold">
                                          <p:stCondLst>
                                            <p:cond delay="0"/>
                                          </p:stCondLst>
                                        </p:cTn>
                                        <p:tgtEl>
                                          <p:spTgt spid="59"/>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500"/>
                                  </p:stCondLst>
                                  <p:childTnLst>
                                    <p:set>
                                      <p:cBhvr>
                                        <p:cTn id="30" dur="1" fill="hold">
                                          <p:stCondLst>
                                            <p:cond delay="0"/>
                                          </p:stCondLst>
                                        </p:cTn>
                                        <p:tgtEl>
                                          <p:spTgt spid="60"/>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grpId="0" nodeType="afterEffect">
                                  <p:stCondLst>
                                    <p:cond delay="500"/>
                                  </p:stCondLst>
                                  <p:childTnLst>
                                    <p:set>
                                      <p:cBhvr>
                                        <p:cTn id="33" dur="1" fill="hold">
                                          <p:stCondLst>
                                            <p:cond delay="0"/>
                                          </p:stCondLst>
                                        </p:cTn>
                                        <p:tgtEl>
                                          <p:spTgt spid="61"/>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grpId="0" nodeType="afterEffect">
                                  <p:stCondLst>
                                    <p:cond delay="500"/>
                                  </p:stCondLst>
                                  <p:childTnLst>
                                    <p:set>
                                      <p:cBhvr>
                                        <p:cTn id="36" dur="1" fill="hold">
                                          <p:stCondLst>
                                            <p:cond delay="0"/>
                                          </p:stCondLst>
                                        </p:cTn>
                                        <p:tgtEl>
                                          <p:spTgt spid="62"/>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grpId="0" nodeType="afterEffect">
                                  <p:stCondLst>
                                    <p:cond delay="500"/>
                                  </p:stCondLst>
                                  <p:childTnLst>
                                    <p:set>
                                      <p:cBhvr>
                                        <p:cTn id="39" dur="1" fill="hold">
                                          <p:stCondLst>
                                            <p:cond delay="0"/>
                                          </p:stCondLst>
                                        </p:cTn>
                                        <p:tgtEl>
                                          <p:spTgt spid="63"/>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grpId="0" nodeType="afterEffect">
                                  <p:stCondLst>
                                    <p:cond delay="500"/>
                                  </p:stCondLst>
                                  <p:childTnLst>
                                    <p:set>
                                      <p:cBhvr>
                                        <p:cTn id="42" dur="1" fill="hold">
                                          <p:stCondLst>
                                            <p:cond delay="0"/>
                                          </p:stCondLst>
                                        </p:cTn>
                                        <p:tgtEl>
                                          <p:spTgt spid="64"/>
                                        </p:tgtEl>
                                        <p:attrNameLst>
                                          <p:attrName>style.visibility</p:attrName>
                                        </p:attrNameLst>
                                      </p:cBhvr>
                                      <p:to>
                                        <p:strVal val="visible"/>
                                      </p:to>
                                    </p:set>
                                  </p:childTnLst>
                                </p:cTn>
                              </p:par>
                            </p:childTnLst>
                          </p:cTn>
                        </p:par>
                        <p:par>
                          <p:cTn id="43" fill="hold">
                            <p:stCondLst>
                              <p:cond delay="6500"/>
                            </p:stCondLst>
                            <p:childTnLst>
                              <p:par>
                                <p:cTn id="44" presetID="1" presetClass="entr" presetSubtype="0" fill="hold" grpId="0" nodeType="afterEffect">
                                  <p:stCondLst>
                                    <p:cond delay="500"/>
                                  </p:stCondLst>
                                  <p:childTnLst>
                                    <p:set>
                                      <p:cBhvr>
                                        <p:cTn id="45" dur="1" fill="hold">
                                          <p:stCondLst>
                                            <p:cond delay="0"/>
                                          </p:stCondLst>
                                        </p:cTn>
                                        <p:tgtEl>
                                          <p:spTgt spid="65"/>
                                        </p:tgtEl>
                                        <p:attrNameLst>
                                          <p:attrName>style.visibility</p:attrName>
                                        </p:attrNameLst>
                                      </p:cBhvr>
                                      <p:to>
                                        <p:strVal val="visible"/>
                                      </p:to>
                                    </p:set>
                                  </p:childTnLst>
                                </p:cTn>
                              </p:par>
                            </p:childTnLst>
                          </p:cTn>
                        </p:par>
                        <p:par>
                          <p:cTn id="46" fill="hold">
                            <p:stCondLst>
                              <p:cond delay="7000"/>
                            </p:stCondLst>
                            <p:childTnLst>
                              <p:par>
                                <p:cTn id="47" presetID="1" presetClass="entr" presetSubtype="0" fill="hold" grpId="0" nodeType="afterEffect">
                                  <p:stCondLst>
                                    <p:cond delay="500"/>
                                  </p:stCondLst>
                                  <p:childTnLst>
                                    <p:set>
                                      <p:cBhvr>
                                        <p:cTn id="48" dur="1" fill="hold">
                                          <p:stCondLst>
                                            <p:cond delay="0"/>
                                          </p:stCondLst>
                                        </p:cTn>
                                        <p:tgtEl>
                                          <p:spTgt spid="66"/>
                                        </p:tgtEl>
                                        <p:attrNameLst>
                                          <p:attrName>style.visibility</p:attrName>
                                        </p:attrNameLst>
                                      </p:cBhvr>
                                      <p:to>
                                        <p:strVal val="visible"/>
                                      </p:to>
                                    </p:set>
                                  </p:childTnLst>
                                </p:cTn>
                              </p:par>
                            </p:childTnLst>
                          </p:cTn>
                        </p:par>
                        <p:par>
                          <p:cTn id="49" fill="hold">
                            <p:stCondLst>
                              <p:cond delay="7500"/>
                            </p:stCondLst>
                            <p:childTnLst>
                              <p:par>
                                <p:cTn id="50" presetID="1" presetClass="entr" presetSubtype="0" fill="hold" grpId="0" nodeType="afterEffect">
                                  <p:stCondLst>
                                    <p:cond delay="500"/>
                                  </p:stCondLst>
                                  <p:childTnLst>
                                    <p:set>
                                      <p:cBhvr>
                                        <p:cTn id="51" dur="1" fill="hold">
                                          <p:stCondLst>
                                            <p:cond delay="0"/>
                                          </p:stCondLst>
                                        </p:cTn>
                                        <p:tgtEl>
                                          <p:spTgt spid="67"/>
                                        </p:tgtEl>
                                        <p:attrNameLst>
                                          <p:attrName>style.visibility</p:attrName>
                                        </p:attrNameLst>
                                      </p:cBhvr>
                                      <p:to>
                                        <p:strVal val="visible"/>
                                      </p:to>
                                    </p:set>
                                  </p:childTnLst>
                                </p:cTn>
                              </p:par>
                            </p:childTnLst>
                          </p:cTn>
                        </p:par>
                        <p:par>
                          <p:cTn id="52" fill="hold">
                            <p:stCondLst>
                              <p:cond delay="8000"/>
                            </p:stCondLst>
                            <p:childTnLst>
                              <p:par>
                                <p:cTn id="53" presetID="1" presetClass="entr" presetSubtype="0" fill="hold" grpId="0" nodeType="afterEffect">
                                  <p:stCondLst>
                                    <p:cond delay="500"/>
                                  </p:stCondLst>
                                  <p:childTnLst>
                                    <p:set>
                                      <p:cBhvr>
                                        <p:cTn id="54" dur="1" fill="hold">
                                          <p:stCondLst>
                                            <p:cond delay="0"/>
                                          </p:stCondLst>
                                        </p:cTn>
                                        <p:tgtEl>
                                          <p:spTgt spid="68"/>
                                        </p:tgtEl>
                                        <p:attrNameLst>
                                          <p:attrName>style.visibility</p:attrName>
                                        </p:attrNameLst>
                                      </p:cBhvr>
                                      <p:to>
                                        <p:strVal val="visible"/>
                                      </p:to>
                                    </p:set>
                                  </p:childTnLst>
                                </p:cTn>
                              </p:par>
                            </p:childTnLst>
                          </p:cTn>
                        </p:par>
                        <p:par>
                          <p:cTn id="55" fill="hold">
                            <p:stCondLst>
                              <p:cond delay="8500"/>
                            </p:stCondLst>
                            <p:childTnLst>
                              <p:par>
                                <p:cTn id="56" presetID="1" presetClass="entr" presetSubtype="0" fill="hold" grpId="0" nodeType="afterEffect">
                                  <p:stCondLst>
                                    <p:cond delay="500"/>
                                  </p:stCondLst>
                                  <p:childTnLst>
                                    <p:set>
                                      <p:cBhvr>
                                        <p:cTn id="57" dur="1" fill="hold">
                                          <p:stCondLst>
                                            <p:cond delay="0"/>
                                          </p:stCondLst>
                                        </p:cTn>
                                        <p:tgtEl>
                                          <p:spTgt spid="69"/>
                                        </p:tgtEl>
                                        <p:attrNameLst>
                                          <p:attrName>style.visibility</p:attrName>
                                        </p:attrNameLst>
                                      </p:cBhvr>
                                      <p:to>
                                        <p:strVal val="visible"/>
                                      </p:to>
                                    </p:set>
                                  </p:childTnLst>
                                </p:cTn>
                              </p:par>
                            </p:childTnLst>
                          </p:cTn>
                        </p:par>
                        <p:par>
                          <p:cTn id="58" fill="hold">
                            <p:stCondLst>
                              <p:cond delay="9000"/>
                            </p:stCondLst>
                            <p:childTnLst>
                              <p:par>
                                <p:cTn id="59" presetID="1" presetClass="entr" presetSubtype="0" fill="hold" grpId="0" nodeType="afterEffect">
                                  <p:stCondLst>
                                    <p:cond delay="1000"/>
                                  </p:stCondLst>
                                  <p:childTnLst>
                                    <p:set>
                                      <p:cBhvr>
                                        <p:cTn id="60" dur="1" fill="hold">
                                          <p:stCondLst>
                                            <p:cond delay="0"/>
                                          </p:stCondLst>
                                        </p:cTn>
                                        <p:tgtEl>
                                          <p:spTgt spid="70"/>
                                        </p:tgtEl>
                                        <p:attrNameLst>
                                          <p:attrName>style.visibility</p:attrName>
                                        </p:attrNameLst>
                                      </p:cBhvr>
                                      <p:to>
                                        <p:strVal val="visible"/>
                                      </p:to>
                                    </p:set>
                                  </p:childTnLst>
                                </p:cTn>
                              </p:par>
                            </p:childTnLst>
                          </p:cTn>
                        </p:par>
                        <p:par>
                          <p:cTn id="61" fill="hold">
                            <p:stCondLst>
                              <p:cond delay="10000"/>
                            </p:stCondLst>
                            <p:childTnLst>
                              <p:par>
                                <p:cTn id="62" presetID="1" presetClass="entr" presetSubtype="0" fill="hold" grpId="0" nodeType="afterEffect">
                                  <p:stCondLst>
                                    <p:cond delay="1000"/>
                                  </p:stCondLst>
                                  <p:childTnLst>
                                    <p:set>
                                      <p:cBhvr>
                                        <p:cTn id="63" dur="1" fill="hold">
                                          <p:stCondLst>
                                            <p:cond delay="0"/>
                                          </p:stCondLst>
                                        </p:cTn>
                                        <p:tgtEl>
                                          <p:spTgt spid="71"/>
                                        </p:tgtEl>
                                        <p:attrNameLst>
                                          <p:attrName>style.visibility</p:attrName>
                                        </p:attrNameLst>
                                      </p:cBhvr>
                                      <p:to>
                                        <p:strVal val="visible"/>
                                      </p:to>
                                    </p:set>
                                  </p:childTnLst>
                                </p:cTn>
                              </p:par>
                            </p:childTnLst>
                          </p:cTn>
                        </p:par>
                        <p:par>
                          <p:cTn id="64" fill="hold">
                            <p:stCondLst>
                              <p:cond delay="11000"/>
                            </p:stCondLst>
                            <p:childTnLst>
                              <p:par>
                                <p:cTn id="65" presetID="1" presetClass="entr" presetSubtype="0" fill="hold" grpId="0" nodeType="afterEffect">
                                  <p:stCondLst>
                                    <p:cond delay="1000"/>
                                  </p:stCondLst>
                                  <p:childTnLst>
                                    <p:set>
                                      <p:cBhvr>
                                        <p:cTn id="66" dur="1" fill="hold">
                                          <p:stCondLst>
                                            <p:cond delay="0"/>
                                          </p:stCondLst>
                                        </p:cTn>
                                        <p:tgtEl>
                                          <p:spTgt spid="72"/>
                                        </p:tgtEl>
                                        <p:attrNameLst>
                                          <p:attrName>style.visibility</p:attrName>
                                        </p:attrNameLst>
                                      </p:cBhvr>
                                      <p:to>
                                        <p:strVal val="visible"/>
                                      </p:to>
                                    </p:set>
                                  </p:childTnLst>
                                </p:cTn>
                              </p:par>
                            </p:childTnLst>
                          </p:cTn>
                        </p:par>
                        <p:par>
                          <p:cTn id="67" fill="hold">
                            <p:stCondLst>
                              <p:cond delay="12000"/>
                            </p:stCondLst>
                            <p:childTnLst>
                              <p:par>
                                <p:cTn id="68" presetID="1" presetClass="entr" presetSubtype="0" fill="hold" grpId="0" nodeType="afterEffect">
                                  <p:stCondLst>
                                    <p:cond delay="1000"/>
                                  </p:stCondLst>
                                  <p:childTnLst>
                                    <p:set>
                                      <p:cBhvr>
                                        <p:cTn id="69"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tx1">
                    <a:lumMod val="85000"/>
                  </a:schemeClr>
                </a:solidFill>
                <a:latin typeface="+mn-lt"/>
              </a:rPr>
              <a:t>Question 2</a:t>
            </a:r>
            <a:r>
              <a:rPr lang="en-US" dirty="0" smtClean="0"/>
              <a:t/>
            </a:r>
            <a:br>
              <a:rPr lang="en-US" dirty="0" smtClean="0"/>
            </a:br>
            <a:r>
              <a:rPr lang="en-US" dirty="0" smtClean="0"/>
              <a:t>Which of these variable declarations are wrong?</a:t>
            </a:r>
            <a:endParaRPr lang="en-US" dirty="0"/>
          </a:p>
        </p:txBody>
      </p:sp>
      <p:sp>
        <p:nvSpPr>
          <p:cNvPr id="4" name="Content Placeholder 3"/>
          <p:cNvSpPr>
            <a:spLocks noGrp="1"/>
          </p:cNvSpPr>
          <p:nvPr>
            <p:ph idx="1"/>
          </p:nvPr>
        </p:nvSpPr>
        <p:spPr>
          <a:xfrm>
            <a:off x="685801" y="2142067"/>
            <a:ext cx="10131425" cy="3761647"/>
          </a:xfrm>
        </p:spPr>
        <p:txBody>
          <a:bodyPr/>
          <a:lstStyle/>
          <a:p>
            <a:pPr marL="342900" indent="-342900">
              <a:buFont typeface="+mj-lt"/>
              <a:buAutoNum type="alphaUcPeriod"/>
            </a:pPr>
            <a:r>
              <a:rPr lang="en-US" dirty="0" err="1" smtClean="0"/>
              <a:t>never_gonna_give_you_up</a:t>
            </a:r>
            <a:r>
              <a:rPr lang="en-US" dirty="0" smtClean="0"/>
              <a:t> = True</a:t>
            </a:r>
          </a:p>
          <a:p>
            <a:pPr marL="342900" indent="-342900">
              <a:buFont typeface="+mj-lt"/>
              <a:buAutoNum type="alphaUcPeriod"/>
            </a:pPr>
            <a:r>
              <a:rPr lang="en-US" dirty="0" err="1" smtClean="0"/>
              <a:t>never_gonna_let_you</a:t>
            </a:r>
            <a:r>
              <a:rPr lang="en-US" dirty="0" smtClean="0"/>
              <a:t> = ‘down’</a:t>
            </a:r>
          </a:p>
          <a:p>
            <a:pPr marL="342900" indent="-342900">
              <a:buFont typeface="+mj-lt"/>
              <a:buAutoNum type="alphaUcPeriod"/>
            </a:pPr>
            <a:r>
              <a:rPr lang="en-US" dirty="0" err="1" smtClean="0"/>
              <a:t>never_gonna_run_around</a:t>
            </a:r>
            <a:r>
              <a:rPr lang="en-US" dirty="0" smtClean="0"/>
              <a:t> = 1</a:t>
            </a:r>
          </a:p>
          <a:p>
            <a:pPr marL="342900" indent="-342900">
              <a:buFont typeface="+mj-lt"/>
              <a:buAutoNum type="alphaUcPeriod"/>
            </a:pPr>
            <a:r>
              <a:rPr lang="en-US" dirty="0" err="1" smtClean="0"/>
              <a:t>never_gonna_say_good</a:t>
            </a:r>
            <a:r>
              <a:rPr lang="en-US" dirty="0" smtClean="0"/>
              <a:t> = “bye”;</a:t>
            </a:r>
          </a:p>
          <a:p>
            <a:pPr marL="342900" indent="-342900">
              <a:buFont typeface="+mj-lt"/>
              <a:buAutoNum type="alphaUcPeriod"/>
            </a:pPr>
            <a:r>
              <a:rPr lang="en-US" dirty="0" err="1" smtClean="0"/>
              <a:t>and_desert_you</a:t>
            </a:r>
            <a:r>
              <a:rPr lang="en-US" dirty="0" smtClean="0"/>
              <a:t> = 2.0</a:t>
            </a:r>
          </a:p>
        </p:txBody>
      </p:sp>
      <p:sp>
        <p:nvSpPr>
          <p:cNvPr id="52" name="Oval 51"/>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Oval 52"/>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Oval 53"/>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Oval 54"/>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Oval 55"/>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Oval 56"/>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Oval 57"/>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Oval 58"/>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Oval 59"/>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Oval 60"/>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Oval 61"/>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3" name="Oval 62"/>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4" name="Oval 63"/>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Oval 64"/>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Oval 65"/>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7" name="Oval 66"/>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8" name="Oval 67"/>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0" name="Oval 69"/>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1" name="Oval 70"/>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2" name="Oval 71"/>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3" name="Oval 72"/>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4" name="TextBox 73"/>
          <p:cNvSpPr txBox="1"/>
          <p:nvPr/>
        </p:nvSpPr>
        <p:spPr>
          <a:xfrm>
            <a:off x="9494537" y="5903714"/>
            <a:ext cx="2545084" cy="276999"/>
          </a:xfrm>
          <a:prstGeom prst="rect">
            <a:avLst/>
          </a:prstGeom>
          <a:noFill/>
        </p:spPr>
        <p:txBody>
          <a:bodyPr wrap="square" rtlCol="0">
            <a:spAutoFit/>
          </a:bodyPr>
          <a:lstStyle/>
          <a:p>
            <a:pPr algn="r"/>
            <a:r>
              <a:rPr lang="en-US" sz="1200" b="1" dirty="0" smtClean="0"/>
              <a:t>Time is up</a:t>
            </a:r>
            <a:endParaRPr lang="en-US" sz="1200" b="1" dirty="0"/>
          </a:p>
        </p:txBody>
      </p:sp>
      <p:sp>
        <p:nvSpPr>
          <p:cNvPr id="75" name="TextBox 74"/>
          <p:cNvSpPr txBox="1"/>
          <p:nvPr/>
        </p:nvSpPr>
        <p:spPr>
          <a:xfrm>
            <a:off x="167640" y="5903714"/>
            <a:ext cx="2545084" cy="276999"/>
          </a:xfrm>
          <a:prstGeom prst="rect">
            <a:avLst/>
          </a:prstGeom>
          <a:noFill/>
        </p:spPr>
        <p:txBody>
          <a:bodyPr wrap="square" rtlCol="0">
            <a:spAutoFit/>
          </a:bodyPr>
          <a:lstStyle/>
          <a:p>
            <a:r>
              <a:rPr lang="en-US" sz="1200" b="1" dirty="0" smtClean="0"/>
              <a:t>Countdown to next question</a:t>
            </a:r>
            <a:endParaRPr lang="en-US" sz="1200" b="1" dirty="0"/>
          </a:p>
        </p:txBody>
      </p:sp>
    </p:spTree>
    <p:extLst>
      <p:ext uri="{BB962C8B-B14F-4D97-AF65-F5344CB8AC3E}">
        <p14:creationId xmlns:p14="http://schemas.microsoft.com/office/powerpoint/2010/main" val="99443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52"/>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750"/>
                                  </p:stCondLst>
                                  <p:childTnLst>
                                    <p:set>
                                      <p:cBhvr>
                                        <p:cTn id="9" dur="1" fill="hold">
                                          <p:stCondLst>
                                            <p:cond delay="0"/>
                                          </p:stCondLst>
                                        </p:cTn>
                                        <p:tgtEl>
                                          <p:spTgt spid="53"/>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75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grpId="0" nodeType="afterEffect">
                                  <p:stCondLst>
                                    <p:cond delay="750"/>
                                  </p:stCondLst>
                                  <p:childTnLst>
                                    <p:set>
                                      <p:cBhvr>
                                        <p:cTn id="15" dur="1" fill="hold">
                                          <p:stCondLst>
                                            <p:cond delay="0"/>
                                          </p:stCondLst>
                                        </p:cTn>
                                        <p:tgtEl>
                                          <p:spTgt spid="55"/>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750"/>
                                  </p:stCondLst>
                                  <p:childTnLst>
                                    <p:set>
                                      <p:cBhvr>
                                        <p:cTn id="18" dur="1" fill="hold">
                                          <p:stCondLst>
                                            <p:cond delay="0"/>
                                          </p:stCondLst>
                                        </p:cTn>
                                        <p:tgtEl>
                                          <p:spTgt spid="56"/>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grpId="0" nodeType="afterEffect">
                                  <p:stCondLst>
                                    <p:cond delay="750"/>
                                  </p:stCondLst>
                                  <p:childTnLst>
                                    <p:set>
                                      <p:cBhvr>
                                        <p:cTn id="21" dur="1" fill="hold">
                                          <p:stCondLst>
                                            <p:cond delay="0"/>
                                          </p:stCondLst>
                                        </p:cTn>
                                        <p:tgtEl>
                                          <p:spTgt spid="57"/>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grpId="0" nodeType="afterEffect">
                                  <p:stCondLst>
                                    <p:cond delay="750"/>
                                  </p:stCondLst>
                                  <p:childTnLst>
                                    <p:set>
                                      <p:cBhvr>
                                        <p:cTn id="24" dur="1" fill="hold">
                                          <p:stCondLst>
                                            <p:cond delay="0"/>
                                          </p:stCondLst>
                                        </p:cTn>
                                        <p:tgtEl>
                                          <p:spTgt spid="58"/>
                                        </p:tgtEl>
                                        <p:attrNameLst>
                                          <p:attrName>style.visibility</p:attrName>
                                        </p:attrNameLst>
                                      </p:cBhvr>
                                      <p:to>
                                        <p:strVal val="visible"/>
                                      </p:to>
                                    </p:set>
                                  </p:childTnLst>
                                </p:cTn>
                              </p:par>
                            </p:childTnLst>
                          </p:cTn>
                        </p:par>
                        <p:par>
                          <p:cTn id="25" fill="hold">
                            <p:stCondLst>
                              <p:cond delay="5250"/>
                            </p:stCondLst>
                            <p:childTnLst>
                              <p:par>
                                <p:cTn id="26" presetID="1" presetClass="entr" presetSubtype="0" fill="hold" grpId="0" nodeType="afterEffect">
                                  <p:stCondLst>
                                    <p:cond delay="750"/>
                                  </p:stCondLst>
                                  <p:childTnLst>
                                    <p:set>
                                      <p:cBhvr>
                                        <p:cTn id="27" dur="1" fill="hold">
                                          <p:stCondLst>
                                            <p:cond delay="0"/>
                                          </p:stCondLst>
                                        </p:cTn>
                                        <p:tgtEl>
                                          <p:spTgt spid="59"/>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grpId="0" nodeType="afterEffect">
                                  <p:stCondLst>
                                    <p:cond delay="750"/>
                                  </p:stCondLst>
                                  <p:childTnLst>
                                    <p:set>
                                      <p:cBhvr>
                                        <p:cTn id="30" dur="1" fill="hold">
                                          <p:stCondLst>
                                            <p:cond delay="0"/>
                                          </p:stCondLst>
                                        </p:cTn>
                                        <p:tgtEl>
                                          <p:spTgt spid="60"/>
                                        </p:tgtEl>
                                        <p:attrNameLst>
                                          <p:attrName>style.visibility</p:attrName>
                                        </p:attrNameLst>
                                      </p:cBhvr>
                                      <p:to>
                                        <p:strVal val="visible"/>
                                      </p:to>
                                    </p:set>
                                  </p:childTnLst>
                                </p:cTn>
                              </p:par>
                            </p:childTnLst>
                          </p:cTn>
                        </p:par>
                        <p:par>
                          <p:cTn id="31" fill="hold">
                            <p:stCondLst>
                              <p:cond delay="6750"/>
                            </p:stCondLst>
                            <p:childTnLst>
                              <p:par>
                                <p:cTn id="32" presetID="1" presetClass="entr" presetSubtype="0" fill="hold" grpId="0" nodeType="afterEffect">
                                  <p:stCondLst>
                                    <p:cond delay="750"/>
                                  </p:stCondLst>
                                  <p:childTnLst>
                                    <p:set>
                                      <p:cBhvr>
                                        <p:cTn id="33" dur="1" fill="hold">
                                          <p:stCondLst>
                                            <p:cond delay="0"/>
                                          </p:stCondLst>
                                        </p:cTn>
                                        <p:tgtEl>
                                          <p:spTgt spid="61"/>
                                        </p:tgtEl>
                                        <p:attrNameLst>
                                          <p:attrName>style.visibility</p:attrName>
                                        </p:attrNameLst>
                                      </p:cBhvr>
                                      <p:to>
                                        <p:strVal val="visible"/>
                                      </p:to>
                                    </p:set>
                                  </p:childTnLst>
                                </p:cTn>
                              </p:par>
                            </p:childTnLst>
                          </p:cTn>
                        </p:par>
                        <p:par>
                          <p:cTn id="34" fill="hold">
                            <p:stCondLst>
                              <p:cond delay="7500"/>
                            </p:stCondLst>
                            <p:childTnLst>
                              <p:par>
                                <p:cTn id="35" presetID="1" presetClass="entr" presetSubtype="0" fill="hold" grpId="0" nodeType="afterEffect">
                                  <p:stCondLst>
                                    <p:cond delay="750"/>
                                  </p:stCondLst>
                                  <p:childTnLst>
                                    <p:set>
                                      <p:cBhvr>
                                        <p:cTn id="36" dur="1" fill="hold">
                                          <p:stCondLst>
                                            <p:cond delay="0"/>
                                          </p:stCondLst>
                                        </p:cTn>
                                        <p:tgtEl>
                                          <p:spTgt spid="62"/>
                                        </p:tgtEl>
                                        <p:attrNameLst>
                                          <p:attrName>style.visibility</p:attrName>
                                        </p:attrNameLst>
                                      </p:cBhvr>
                                      <p:to>
                                        <p:strVal val="visible"/>
                                      </p:to>
                                    </p:set>
                                  </p:childTnLst>
                                </p:cTn>
                              </p:par>
                            </p:childTnLst>
                          </p:cTn>
                        </p:par>
                        <p:par>
                          <p:cTn id="37" fill="hold">
                            <p:stCondLst>
                              <p:cond delay="8250"/>
                            </p:stCondLst>
                            <p:childTnLst>
                              <p:par>
                                <p:cTn id="38" presetID="1" presetClass="entr" presetSubtype="0" fill="hold" grpId="0" nodeType="afterEffect">
                                  <p:stCondLst>
                                    <p:cond delay="750"/>
                                  </p:stCondLst>
                                  <p:childTnLst>
                                    <p:set>
                                      <p:cBhvr>
                                        <p:cTn id="39" dur="1" fill="hold">
                                          <p:stCondLst>
                                            <p:cond delay="0"/>
                                          </p:stCondLst>
                                        </p:cTn>
                                        <p:tgtEl>
                                          <p:spTgt spid="63"/>
                                        </p:tgtEl>
                                        <p:attrNameLst>
                                          <p:attrName>style.visibility</p:attrName>
                                        </p:attrNameLst>
                                      </p:cBhvr>
                                      <p:to>
                                        <p:strVal val="visible"/>
                                      </p:to>
                                    </p:set>
                                  </p:childTnLst>
                                </p:cTn>
                              </p:par>
                            </p:childTnLst>
                          </p:cTn>
                        </p:par>
                        <p:par>
                          <p:cTn id="40" fill="hold">
                            <p:stCondLst>
                              <p:cond delay="9000"/>
                            </p:stCondLst>
                            <p:childTnLst>
                              <p:par>
                                <p:cTn id="41" presetID="1" presetClass="entr" presetSubtype="0" fill="hold" grpId="0" nodeType="afterEffect">
                                  <p:stCondLst>
                                    <p:cond delay="750"/>
                                  </p:stCondLst>
                                  <p:childTnLst>
                                    <p:set>
                                      <p:cBhvr>
                                        <p:cTn id="42" dur="1" fill="hold">
                                          <p:stCondLst>
                                            <p:cond delay="0"/>
                                          </p:stCondLst>
                                        </p:cTn>
                                        <p:tgtEl>
                                          <p:spTgt spid="64"/>
                                        </p:tgtEl>
                                        <p:attrNameLst>
                                          <p:attrName>style.visibility</p:attrName>
                                        </p:attrNameLst>
                                      </p:cBhvr>
                                      <p:to>
                                        <p:strVal val="visible"/>
                                      </p:to>
                                    </p:set>
                                  </p:childTnLst>
                                </p:cTn>
                              </p:par>
                            </p:childTnLst>
                          </p:cTn>
                        </p:par>
                        <p:par>
                          <p:cTn id="43" fill="hold">
                            <p:stCondLst>
                              <p:cond delay="9750"/>
                            </p:stCondLst>
                            <p:childTnLst>
                              <p:par>
                                <p:cTn id="44" presetID="1" presetClass="entr" presetSubtype="0" fill="hold" grpId="0" nodeType="afterEffect">
                                  <p:stCondLst>
                                    <p:cond delay="750"/>
                                  </p:stCondLst>
                                  <p:childTnLst>
                                    <p:set>
                                      <p:cBhvr>
                                        <p:cTn id="45" dur="1" fill="hold">
                                          <p:stCondLst>
                                            <p:cond delay="0"/>
                                          </p:stCondLst>
                                        </p:cTn>
                                        <p:tgtEl>
                                          <p:spTgt spid="65"/>
                                        </p:tgtEl>
                                        <p:attrNameLst>
                                          <p:attrName>style.visibility</p:attrName>
                                        </p:attrNameLst>
                                      </p:cBhvr>
                                      <p:to>
                                        <p:strVal val="visible"/>
                                      </p:to>
                                    </p:set>
                                  </p:childTnLst>
                                </p:cTn>
                              </p:par>
                            </p:childTnLst>
                          </p:cTn>
                        </p:par>
                        <p:par>
                          <p:cTn id="46" fill="hold">
                            <p:stCondLst>
                              <p:cond delay="10500"/>
                            </p:stCondLst>
                            <p:childTnLst>
                              <p:par>
                                <p:cTn id="47" presetID="1" presetClass="entr" presetSubtype="0" fill="hold" grpId="0" nodeType="afterEffect">
                                  <p:stCondLst>
                                    <p:cond delay="750"/>
                                  </p:stCondLst>
                                  <p:childTnLst>
                                    <p:set>
                                      <p:cBhvr>
                                        <p:cTn id="48" dur="1" fill="hold">
                                          <p:stCondLst>
                                            <p:cond delay="0"/>
                                          </p:stCondLst>
                                        </p:cTn>
                                        <p:tgtEl>
                                          <p:spTgt spid="66"/>
                                        </p:tgtEl>
                                        <p:attrNameLst>
                                          <p:attrName>style.visibility</p:attrName>
                                        </p:attrNameLst>
                                      </p:cBhvr>
                                      <p:to>
                                        <p:strVal val="visible"/>
                                      </p:to>
                                    </p:set>
                                  </p:childTnLst>
                                </p:cTn>
                              </p:par>
                            </p:childTnLst>
                          </p:cTn>
                        </p:par>
                        <p:par>
                          <p:cTn id="49" fill="hold">
                            <p:stCondLst>
                              <p:cond delay="11250"/>
                            </p:stCondLst>
                            <p:childTnLst>
                              <p:par>
                                <p:cTn id="50" presetID="1" presetClass="entr" presetSubtype="0" fill="hold" grpId="0" nodeType="afterEffect">
                                  <p:stCondLst>
                                    <p:cond delay="750"/>
                                  </p:stCondLst>
                                  <p:childTnLst>
                                    <p:set>
                                      <p:cBhvr>
                                        <p:cTn id="51" dur="1" fill="hold">
                                          <p:stCondLst>
                                            <p:cond delay="0"/>
                                          </p:stCondLst>
                                        </p:cTn>
                                        <p:tgtEl>
                                          <p:spTgt spid="67"/>
                                        </p:tgtEl>
                                        <p:attrNameLst>
                                          <p:attrName>style.visibility</p:attrName>
                                        </p:attrNameLst>
                                      </p:cBhvr>
                                      <p:to>
                                        <p:strVal val="visible"/>
                                      </p:to>
                                    </p:set>
                                  </p:childTnLst>
                                </p:cTn>
                              </p:par>
                            </p:childTnLst>
                          </p:cTn>
                        </p:par>
                        <p:par>
                          <p:cTn id="52" fill="hold">
                            <p:stCondLst>
                              <p:cond delay="12000"/>
                            </p:stCondLst>
                            <p:childTnLst>
                              <p:par>
                                <p:cTn id="53" presetID="1" presetClass="entr" presetSubtype="0" fill="hold" grpId="0" nodeType="afterEffect">
                                  <p:stCondLst>
                                    <p:cond delay="750"/>
                                  </p:stCondLst>
                                  <p:childTnLst>
                                    <p:set>
                                      <p:cBhvr>
                                        <p:cTn id="54" dur="1" fill="hold">
                                          <p:stCondLst>
                                            <p:cond delay="0"/>
                                          </p:stCondLst>
                                        </p:cTn>
                                        <p:tgtEl>
                                          <p:spTgt spid="68"/>
                                        </p:tgtEl>
                                        <p:attrNameLst>
                                          <p:attrName>style.visibility</p:attrName>
                                        </p:attrNameLst>
                                      </p:cBhvr>
                                      <p:to>
                                        <p:strVal val="visible"/>
                                      </p:to>
                                    </p:set>
                                  </p:childTnLst>
                                </p:cTn>
                              </p:par>
                            </p:childTnLst>
                          </p:cTn>
                        </p:par>
                        <p:par>
                          <p:cTn id="55" fill="hold">
                            <p:stCondLst>
                              <p:cond delay="12750"/>
                            </p:stCondLst>
                            <p:childTnLst>
                              <p:par>
                                <p:cTn id="56" presetID="1" presetClass="entr" presetSubtype="0" fill="hold" grpId="0" nodeType="afterEffect">
                                  <p:stCondLst>
                                    <p:cond delay="750"/>
                                  </p:stCondLst>
                                  <p:childTnLst>
                                    <p:set>
                                      <p:cBhvr>
                                        <p:cTn id="57" dur="1" fill="hold">
                                          <p:stCondLst>
                                            <p:cond delay="0"/>
                                          </p:stCondLst>
                                        </p:cTn>
                                        <p:tgtEl>
                                          <p:spTgt spid="69"/>
                                        </p:tgtEl>
                                        <p:attrNameLst>
                                          <p:attrName>style.visibility</p:attrName>
                                        </p:attrNameLst>
                                      </p:cBhvr>
                                      <p:to>
                                        <p:strVal val="visible"/>
                                      </p:to>
                                    </p:set>
                                  </p:childTnLst>
                                </p:cTn>
                              </p:par>
                            </p:childTnLst>
                          </p:cTn>
                        </p:par>
                        <p:par>
                          <p:cTn id="58" fill="hold">
                            <p:stCondLst>
                              <p:cond delay="13500"/>
                            </p:stCondLst>
                            <p:childTnLst>
                              <p:par>
                                <p:cTn id="59" presetID="1" presetClass="entr" presetSubtype="0" fill="hold" grpId="0" nodeType="afterEffect">
                                  <p:stCondLst>
                                    <p:cond delay="1250"/>
                                  </p:stCondLst>
                                  <p:childTnLst>
                                    <p:set>
                                      <p:cBhvr>
                                        <p:cTn id="60" dur="1" fill="hold">
                                          <p:stCondLst>
                                            <p:cond delay="0"/>
                                          </p:stCondLst>
                                        </p:cTn>
                                        <p:tgtEl>
                                          <p:spTgt spid="70"/>
                                        </p:tgtEl>
                                        <p:attrNameLst>
                                          <p:attrName>style.visibility</p:attrName>
                                        </p:attrNameLst>
                                      </p:cBhvr>
                                      <p:to>
                                        <p:strVal val="visible"/>
                                      </p:to>
                                    </p:set>
                                  </p:childTnLst>
                                </p:cTn>
                              </p:par>
                            </p:childTnLst>
                          </p:cTn>
                        </p:par>
                        <p:par>
                          <p:cTn id="61" fill="hold">
                            <p:stCondLst>
                              <p:cond delay="14750"/>
                            </p:stCondLst>
                            <p:childTnLst>
                              <p:par>
                                <p:cTn id="62" presetID="1" presetClass="entr" presetSubtype="0" fill="hold" grpId="0" nodeType="afterEffect">
                                  <p:stCondLst>
                                    <p:cond delay="1250"/>
                                  </p:stCondLst>
                                  <p:childTnLst>
                                    <p:set>
                                      <p:cBhvr>
                                        <p:cTn id="63" dur="1" fill="hold">
                                          <p:stCondLst>
                                            <p:cond delay="0"/>
                                          </p:stCondLst>
                                        </p:cTn>
                                        <p:tgtEl>
                                          <p:spTgt spid="71"/>
                                        </p:tgtEl>
                                        <p:attrNameLst>
                                          <p:attrName>style.visibility</p:attrName>
                                        </p:attrNameLst>
                                      </p:cBhvr>
                                      <p:to>
                                        <p:strVal val="visible"/>
                                      </p:to>
                                    </p:set>
                                  </p:childTnLst>
                                </p:cTn>
                              </p:par>
                            </p:childTnLst>
                          </p:cTn>
                        </p:par>
                        <p:par>
                          <p:cTn id="64" fill="hold">
                            <p:stCondLst>
                              <p:cond delay="16000"/>
                            </p:stCondLst>
                            <p:childTnLst>
                              <p:par>
                                <p:cTn id="65" presetID="1" presetClass="entr" presetSubtype="0" fill="hold" grpId="0" nodeType="afterEffect">
                                  <p:stCondLst>
                                    <p:cond delay="1250"/>
                                  </p:stCondLst>
                                  <p:childTnLst>
                                    <p:set>
                                      <p:cBhvr>
                                        <p:cTn id="66" dur="1" fill="hold">
                                          <p:stCondLst>
                                            <p:cond delay="0"/>
                                          </p:stCondLst>
                                        </p:cTn>
                                        <p:tgtEl>
                                          <p:spTgt spid="72"/>
                                        </p:tgtEl>
                                        <p:attrNameLst>
                                          <p:attrName>style.visibility</p:attrName>
                                        </p:attrNameLst>
                                      </p:cBhvr>
                                      <p:to>
                                        <p:strVal val="visible"/>
                                      </p:to>
                                    </p:set>
                                  </p:childTnLst>
                                </p:cTn>
                              </p:par>
                            </p:childTnLst>
                          </p:cTn>
                        </p:par>
                        <p:par>
                          <p:cTn id="67" fill="hold">
                            <p:stCondLst>
                              <p:cond delay="17250"/>
                            </p:stCondLst>
                            <p:childTnLst>
                              <p:par>
                                <p:cTn id="68" presetID="1" presetClass="entr" presetSubtype="0" fill="hold" grpId="0" nodeType="afterEffect">
                                  <p:stCondLst>
                                    <p:cond delay="1250"/>
                                  </p:stCondLst>
                                  <p:childTnLst>
                                    <p:set>
                                      <p:cBhvr>
                                        <p:cTn id="69"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tx1">
                    <a:lumMod val="85000"/>
                  </a:schemeClr>
                </a:solidFill>
                <a:latin typeface="+mn-lt"/>
              </a:rPr>
              <a:t>Question 3</a:t>
            </a:r>
            <a:r>
              <a:rPr lang="en-US" dirty="0" smtClean="0"/>
              <a:t/>
            </a:r>
            <a:br>
              <a:rPr lang="en-US" dirty="0" smtClean="0"/>
            </a:br>
            <a:r>
              <a:rPr lang="en-US" dirty="0" smtClean="0"/>
              <a:t>How should I list the ways 137 is falling apart, so that I can add to it later?</a:t>
            </a:r>
            <a:endParaRPr lang="en-US" dirty="0"/>
          </a:p>
        </p:txBody>
      </p:sp>
      <p:sp>
        <p:nvSpPr>
          <p:cNvPr id="4" name="Content Placeholder 3"/>
          <p:cNvSpPr>
            <a:spLocks noGrp="1"/>
          </p:cNvSpPr>
          <p:nvPr>
            <p:ph idx="1"/>
          </p:nvPr>
        </p:nvSpPr>
        <p:spPr>
          <a:xfrm>
            <a:off x="685801" y="2142067"/>
            <a:ext cx="10131425" cy="3761647"/>
          </a:xfrm>
        </p:spPr>
        <p:txBody>
          <a:bodyPr/>
          <a:lstStyle/>
          <a:p>
            <a:pPr marL="0" indent="0">
              <a:buNone/>
            </a:pPr>
            <a:r>
              <a:rPr lang="en-US" dirty="0" smtClean="0"/>
              <a:t>These use square brackets</a:t>
            </a:r>
          </a:p>
          <a:p>
            <a:pPr marL="342900" indent="-342900">
              <a:buFont typeface="+mj-lt"/>
              <a:buAutoNum type="alphaUcPeriod"/>
            </a:pPr>
            <a:r>
              <a:rPr lang="en-US" dirty="0" smtClean="0"/>
              <a:t>building = [“Network”, “AC”, ”Roof”, “Restroom”]</a:t>
            </a:r>
          </a:p>
          <a:p>
            <a:pPr marL="342900" indent="-342900">
              <a:buFont typeface="+mj-lt"/>
              <a:buAutoNum type="alphaUcPeriod"/>
            </a:pPr>
            <a:r>
              <a:rPr lang="en-US" dirty="0"/>
              <a:t>building = [“Network</a:t>
            </a:r>
            <a:r>
              <a:rPr lang="en-US" dirty="0" smtClean="0"/>
              <a:t>”; </a:t>
            </a:r>
            <a:r>
              <a:rPr lang="en-US" dirty="0"/>
              <a:t>“AC</a:t>
            </a:r>
            <a:r>
              <a:rPr lang="en-US" dirty="0" smtClean="0"/>
              <a:t>”; </a:t>
            </a:r>
            <a:r>
              <a:rPr lang="en-US" dirty="0"/>
              <a:t>”Roof</a:t>
            </a:r>
            <a:r>
              <a:rPr lang="en-US" dirty="0" smtClean="0"/>
              <a:t>”; </a:t>
            </a:r>
            <a:r>
              <a:rPr lang="en-US" dirty="0"/>
              <a:t>“Restroom</a:t>
            </a:r>
            <a:r>
              <a:rPr lang="en-US" dirty="0" smtClean="0"/>
              <a:t>”]</a:t>
            </a:r>
          </a:p>
          <a:p>
            <a:pPr marL="342900" indent="-342900">
              <a:buFont typeface="+mj-lt"/>
              <a:buAutoNum type="alphaUcPeriod"/>
            </a:pPr>
            <a:endParaRPr lang="en-US" dirty="0"/>
          </a:p>
          <a:p>
            <a:pPr marL="0" indent="0">
              <a:buNone/>
            </a:pPr>
            <a:r>
              <a:rPr lang="en-US" dirty="0" smtClean="0"/>
              <a:t>These use parentheses</a:t>
            </a:r>
          </a:p>
          <a:p>
            <a:pPr marL="342900" indent="-342900">
              <a:buFont typeface="+mj-lt"/>
              <a:buAutoNum type="alphaUcPeriod" startAt="3"/>
            </a:pPr>
            <a:r>
              <a:rPr lang="en-US" dirty="0" smtClean="0"/>
              <a:t>building </a:t>
            </a:r>
            <a:r>
              <a:rPr lang="en-US" dirty="0"/>
              <a:t>= </a:t>
            </a:r>
            <a:r>
              <a:rPr lang="en-US" dirty="0" smtClean="0"/>
              <a:t>(“Network”, “AC</a:t>
            </a:r>
            <a:r>
              <a:rPr lang="en-US" dirty="0"/>
              <a:t>”, </a:t>
            </a:r>
            <a:r>
              <a:rPr lang="en-US" dirty="0" smtClean="0"/>
              <a:t>”Roof”, </a:t>
            </a:r>
            <a:r>
              <a:rPr lang="en-US" dirty="0"/>
              <a:t>“</a:t>
            </a:r>
            <a:r>
              <a:rPr lang="en-US" dirty="0" smtClean="0"/>
              <a:t>Restroom”)</a:t>
            </a:r>
          </a:p>
          <a:p>
            <a:pPr marL="342900" indent="-342900">
              <a:buFont typeface="+mj-lt"/>
              <a:buAutoNum type="alphaUcPeriod" startAt="3"/>
            </a:pPr>
            <a:r>
              <a:rPr lang="en-US" dirty="0"/>
              <a:t>building = (“Network</a:t>
            </a:r>
            <a:r>
              <a:rPr lang="en-US" dirty="0" smtClean="0"/>
              <a:t>”; </a:t>
            </a:r>
            <a:r>
              <a:rPr lang="en-US" dirty="0"/>
              <a:t>“AC</a:t>
            </a:r>
            <a:r>
              <a:rPr lang="en-US" dirty="0" smtClean="0"/>
              <a:t>”; ”</a:t>
            </a:r>
            <a:r>
              <a:rPr lang="en-US" dirty="0"/>
              <a:t>Roof</a:t>
            </a:r>
            <a:r>
              <a:rPr lang="en-US" dirty="0" smtClean="0"/>
              <a:t>”; </a:t>
            </a:r>
            <a:r>
              <a:rPr lang="en-US" dirty="0"/>
              <a:t>“Restroom</a:t>
            </a:r>
            <a:r>
              <a:rPr lang="en-US" dirty="0" smtClean="0"/>
              <a:t>”)</a:t>
            </a:r>
            <a:endParaRPr lang="en-US" dirty="0"/>
          </a:p>
        </p:txBody>
      </p:sp>
      <p:sp>
        <p:nvSpPr>
          <p:cNvPr id="28" name="Oval 27"/>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Oval 32"/>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Oval 33"/>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Oval 34"/>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Oval 35"/>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Oval 36"/>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Oval 37"/>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Oval 38"/>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Oval 39"/>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Oval 45"/>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Oval 46"/>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48"/>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extBox 49"/>
          <p:cNvSpPr txBox="1"/>
          <p:nvPr/>
        </p:nvSpPr>
        <p:spPr>
          <a:xfrm>
            <a:off x="9494537" y="5903714"/>
            <a:ext cx="2545084" cy="276999"/>
          </a:xfrm>
          <a:prstGeom prst="rect">
            <a:avLst/>
          </a:prstGeom>
          <a:noFill/>
        </p:spPr>
        <p:txBody>
          <a:bodyPr wrap="square" rtlCol="0">
            <a:spAutoFit/>
          </a:bodyPr>
          <a:lstStyle/>
          <a:p>
            <a:pPr algn="r"/>
            <a:r>
              <a:rPr lang="en-US" sz="1200" b="1" dirty="0" smtClean="0"/>
              <a:t>Time is up</a:t>
            </a:r>
            <a:endParaRPr lang="en-US" sz="1200" b="1" dirty="0"/>
          </a:p>
        </p:txBody>
      </p:sp>
      <p:sp>
        <p:nvSpPr>
          <p:cNvPr id="51" name="TextBox 50"/>
          <p:cNvSpPr txBox="1"/>
          <p:nvPr/>
        </p:nvSpPr>
        <p:spPr>
          <a:xfrm>
            <a:off x="167640" y="5903714"/>
            <a:ext cx="2545084" cy="276999"/>
          </a:xfrm>
          <a:prstGeom prst="rect">
            <a:avLst/>
          </a:prstGeom>
          <a:noFill/>
        </p:spPr>
        <p:txBody>
          <a:bodyPr wrap="square" rtlCol="0">
            <a:spAutoFit/>
          </a:bodyPr>
          <a:lstStyle/>
          <a:p>
            <a:r>
              <a:rPr lang="en-US" sz="1200" b="1" dirty="0" smtClean="0"/>
              <a:t>Countdown to next question</a:t>
            </a:r>
            <a:endParaRPr lang="en-US" sz="1200" b="1" dirty="0"/>
          </a:p>
        </p:txBody>
      </p:sp>
    </p:spTree>
    <p:extLst>
      <p:ext uri="{BB962C8B-B14F-4D97-AF65-F5344CB8AC3E}">
        <p14:creationId xmlns:p14="http://schemas.microsoft.com/office/powerpoint/2010/main" val="81562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75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75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grpId="0" nodeType="afterEffect">
                                  <p:stCondLst>
                                    <p:cond delay="75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75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grpId="0" nodeType="afterEffect">
                                  <p:stCondLst>
                                    <p:cond delay="75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grpId="0" nodeType="afterEffect">
                                  <p:stCondLst>
                                    <p:cond delay="75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5250"/>
                            </p:stCondLst>
                            <p:childTnLst>
                              <p:par>
                                <p:cTn id="26" presetID="1" presetClass="entr" presetSubtype="0" fill="hold" grpId="0" nodeType="afterEffect">
                                  <p:stCondLst>
                                    <p:cond delay="75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grpId="0" nodeType="afterEffect">
                                  <p:stCondLst>
                                    <p:cond delay="750"/>
                                  </p:stCondLst>
                                  <p:childTnLst>
                                    <p:set>
                                      <p:cBhvr>
                                        <p:cTn id="30" dur="1" fill="hold">
                                          <p:stCondLst>
                                            <p:cond delay="0"/>
                                          </p:stCondLst>
                                        </p:cTn>
                                        <p:tgtEl>
                                          <p:spTgt spid="36"/>
                                        </p:tgtEl>
                                        <p:attrNameLst>
                                          <p:attrName>style.visibility</p:attrName>
                                        </p:attrNameLst>
                                      </p:cBhvr>
                                      <p:to>
                                        <p:strVal val="visible"/>
                                      </p:to>
                                    </p:set>
                                  </p:childTnLst>
                                </p:cTn>
                              </p:par>
                            </p:childTnLst>
                          </p:cTn>
                        </p:par>
                        <p:par>
                          <p:cTn id="31" fill="hold">
                            <p:stCondLst>
                              <p:cond delay="6750"/>
                            </p:stCondLst>
                            <p:childTnLst>
                              <p:par>
                                <p:cTn id="32" presetID="1" presetClass="entr" presetSubtype="0" fill="hold" grpId="0" nodeType="afterEffect">
                                  <p:stCondLst>
                                    <p:cond delay="75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7500"/>
                            </p:stCondLst>
                            <p:childTnLst>
                              <p:par>
                                <p:cTn id="35" presetID="1" presetClass="entr" presetSubtype="0" fill="hold" grpId="0" nodeType="afterEffect">
                                  <p:stCondLst>
                                    <p:cond delay="750"/>
                                  </p:stCondLst>
                                  <p:childTnLst>
                                    <p:set>
                                      <p:cBhvr>
                                        <p:cTn id="36" dur="1" fill="hold">
                                          <p:stCondLst>
                                            <p:cond delay="0"/>
                                          </p:stCondLst>
                                        </p:cTn>
                                        <p:tgtEl>
                                          <p:spTgt spid="38"/>
                                        </p:tgtEl>
                                        <p:attrNameLst>
                                          <p:attrName>style.visibility</p:attrName>
                                        </p:attrNameLst>
                                      </p:cBhvr>
                                      <p:to>
                                        <p:strVal val="visible"/>
                                      </p:to>
                                    </p:set>
                                  </p:childTnLst>
                                </p:cTn>
                              </p:par>
                            </p:childTnLst>
                          </p:cTn>
                        </p:par>
                        <p:par>
                          <p:cTn id="37" fill="hold">
                            <p:stCondLst>
                              <p:cond delay="8250"/>
                            </p:stCondLst>
                            <p:childTnLst>
                              <p:par>
                                <p:cTn id="38" presetID="1" presetClass="entr" presetSubtype="0" fill="hold" grpId="0" nodeType="afterEffect">
                                  <p:stCondLst>
                                    <p:cond delay="750"/>
                                  </p:stCondLst>
                                  <p:childTnLst>
                                    <p:set>
                                      <p:cBhvr>
                                        <p:cTn id="39" dur="1" fill="hold">
                                          <p:stCondLst>
                                            <p:cond delay="0"/>
                                          </p:stCondLst>
                                        </p:cTn>
                                        <p:tgtEl>
                                          <p:spTgt spid="39"/>
                                        </p:tgtEl>
                                        <p:attrNameLst>
                                          <p:attrName>style.visibility</p:attrName>
                                        </p:attrNameLst>
                                      </p:cBhvr>
                                      <p:to>
                                        <p:strVal val="visible"/>
                                      </p:to>
                                    </p:set>
                                  </p:childTnLst>
                                </p:cTn>
                              </p:par>
                            </p:childTnLst>
                          </p:cTn>
                        </p:par>
                        <p:par>
                          <p:cTn id="40" fill="hold">
                            <p:stCondLst>
                              <p:cond delay="9000"/>
                            </p:stCondLst>
                            <p:childTnLst>
                              <p:par>
                                <p:cTn id="41" presetID="1" presetClass="entr" presetSubtype="0" fill="hold" grpId="0" nodeType="afterEffect">
                                  <p:stCondLst>
                                    <p:cond delay="75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9750"/>
                            </p:stCondLst>
                            <p:childTnLst>
                              <p:par>
                                <p:cTn id="44" presetID="1" presetClass="entr" presetSubtype="0" fill="hold" grpId="0" nodeType="afterEffect">
                                  <p:stCondLst>
                                    <p:cond delay="750"/>
                                  </p:stCondLst>
                                  <p:childTnLst>
                                    <p:set>
                                      <p:cBhvr>
                                        <p:cTn id="45" dur="1" fill="hold">
                                          <p:stCondLst>
                                            <p:cond delay="0"/>
                                          </p:stCondLst>
                                        </p:cTn>
                                        <p:tgtEl>
                                          <p:spTgt spid="41"/>
                                        </p:tgtEl>
                                        <p:attrNameLst>
                                          <p:attrName>style.visibility</p:attrName>
                                        </p:attrNameLst>
                                      </p:cBhvr>
                                      <p:to>
                                        <p:strVal val="visible"/>
                                      </p:to>
                                    </p:set>
                                  </p:childTnLst>
                                </p:cTn>
                              </p:par>
                            </p:childTnLst>
                          </p:cTn>
                        </p:par>
                        <p:par>
                          <p:cTn id="46" fill="hold">
                            <p:stCondLst>
                              <p:cond delay="10500"/>
                            </p:stCondLst>
                            <p:childTnLst>
                              <p:par>
                                <p:cTn id="47" presetID="1" presetClass="entr" presetSubtype="0" fill="hold" grpId="0" nodeType="afterEffect">
                                  <p:stCondLst>
                                    <p:cond delay="75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11250"/>
                            </p:stCondLst>
                            <p:childTnLst>
                              <p:par>
                                <p:cTn id="50" presetID="1" presetClass="entr" presetSubtype="0" fill="hold" grpId="0" nodeType="afterEffect">
                                  <p:stCondLst>
                                    <p:cond delay="750"/>
                                  </p:stCondLst>
                                  <p:childTnLst>
                                    <p:set>
                                      <p:cBhvr>
                                        <p:cTn id="51" dur="1" fill="hold">
                                          <p:stCondLst>
                                            <p:cond delay="0"/>
                                          </p:stCondLst>
                                        </p:cTn>
                                        <p:tgtEl>
                                          <p:spTgt spid="43"/>
                                        </p:tgtEl>
                                        <p:attrNameLst>
                                          <p:attrName>style.visibility</p:attrName>
                                        </p:attrNameLst>
                                      </p:cBhvr>
                                      <p:to>
                                        <p:strVal val="visible"/>
                                      </p:to>
                                    </p:set>
                                  </p:childTnLst>
                                </p:cTn>
                              </p:par>
                            </p:childTnLst>
                          </p:cTn>
                        </p:par>
                        <p:par>
                          <p:cTn id="52" fill="hold">
                            <p:stCondLst>
                              <p:cond delay="12000"/>
                            </p:stCondLst>
                            <p:childTnLst>
                              <p:par>
                                <p:cTn id="53" presetID="1" presetClass="entr" presetSubtype="0" fill="hold" grpId="0" nodeType="afterEffect">
                                  <p:stCondLst>
                                    <p:cond delay="75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12750"/>
                            </p:stCondLst>
                            <p:childTnLst>
                              <p:par>
                                <p:cTn id="56" presetID="1" presetClass="entr" presetSubtype="0" fill="hold" grpId="0" nodeType="afterEffect">
                                  <p:stCondLst>
                                    <p:cond delay="750"/>
                                  </p:stCondLst>
                                  <p:childTnLst>
                                    <p:set>
                                      <p:cBhvr>
                                        <p:cTn id="57" dur="1" fill="hold">
                                          <p:stCondLst>
                                            <p:cond delay="0"/>
                                          </p:stCondLst>
                                        </p:cTn>
                                        <p:tgtEl>
                                          <p:spTgt spid="45"/>
                                        </p:tgtEl>
                                        <p:attrNameLst>
                                          <p:attrName>style.visibility</p:attrName>
                                        </p:attrNameLst>
                                      </p:cBhvr>
                                      <p:to>
                                        <p:strVal val="visible"/>
                                      </p:to>
                                    </p:set>
                                  </p:childTnLst>
                                </p:cTn>
                              </p:par>
                            </p:childTnLst>
                          </p:cTn>
                        </p:par>
                        <p:par>
                          <p:cTn id="58" fill="hold">
                            <p:stCondLst>
                              <p:cond delay="13500"/>
                            </p:stCondLst>
                            <p:childTnLst>
                              <p:par>
                                <p:cTn id="59" presetID="1" presetClass="entr" presetSubtype="0" fill="hold" grpId="0" nodeType="afterEffect">
                                  <p:stCondLst>
                                    <p:cond delay="1250"/>
                                  </p:stCondLst>
                                  <p:childTnLst>
                                    <p:set>
                                      <p:cBhvr>
                                        <p:cTn id="60" dur="1" fill="hold">
                                          <p:stCondLst>
                                            <p:cond delay="0"/>
                                          </p:stCondLst>
                                        </p:cTn>
                                        <p:tgtEl>
                                          <p:spTgt spid="46"/>
                                        </p:tgtEl>
                                        <p:attrNameLst>
                                          <p:attrName>style.visibility</p:attrName>
                                        </p:attrNameLst>
                                      </p:cBhvr>
                                      <p:to>
                                        <p:strVal val="visible"/>
                                      </p:to>
                                    </p:set>
                                  </p:childTnLst>
                                </p:cTn>
                              </p:par>
                            </p:childTnLst>
                          </p:cTn>
                        </p:par>
                        <p:par>
                          <p:cTn id="61" fill="hold">
                            <p:stCondLst>
                              <p:cond delay="14750"/>
                            </p:stCondLst>
                            <p:childTnLst>
                              <p:par>
                                <p:cTn id="62" presetID="1" presetClass="entr" presetSubtype="0" fill="hold" grpId="0" nodeType="afterEffect">
                                  <p:stCondLst>
                                    <p:cond delay="1250"/>
                                  </p:stCondLst>
                                  <p:childTnLst>
                                    <p:set>
                                      <p:cBhvr>
                                        <p:cTn id="63" dur="1" fill="hold">
                                          <p:stCondLst>
                                            <p:cond delay="0"/>
                                          </p:stCondLst>
                                        </p:cTn>
                                        <p:tgtEl>
                                          <p:spTgt spid="47"/>
                                        </p:tgtEl>
                                        <p:attrNameLst>
                                          <p:attrName>style.visibility</p:attrName>
                                        </p:attrNameLst>
                                      </p:cBhvr>
                                      <p:to>
                                        <p:strVal val="visible"/>
                                      </p:to>
                                    </p:set>
                                  </p:childTnLst>
                                </p:cTn>
                              </p:par>
                            </p:childTnLst>
                          </p:cTn>
                        </p:par>
                        <p:par>
                          <p:cTn id="64" fill="hold">
                            <p:stCondLst>
                              <p:cond delay="16000"/>
                            </p:stCondLst>
                            <p:childTnLst>
                              <p:par>
                                <p:cTn id="65" presetID="1" presetClass="entr" presetSubtype="0" fill="hold" grpId="0" nodeType="afterEffect">
                                  <p:stCondLst>
                                    <p:cond delay="125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7250"/>
                            </p:stCondLst>
                            <p:childTnLst>
                              <p:par>
                                <p:cTn id="68" presetID="1" presetClass="entr" presetSubtype="0" fill="hold" grpId="0" nodeType="afterEffect">
                                  <p:stCondLst>
                                    <p:cond delay="1250"/>
                                  </p:stCondLst>
                                  <p:childTnLst>
                                    <p:set>
                                      <p:cBhvr>
                                        <p:cTn id="6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7162813" cy="1456267"/>
          </a:xfrm>
        </p:spPr>
        <p:txBody>
          <a:bodyPr/>
          <a:lstStyle/>
          <a:p>
            <a:r>
              <a:rPr lang="en-US" sz="1600" b="1" dirty="0" smtClean="0">
                <a:solidFill>
                  <a:schemeClr val="tx1">
                    <a:lumMod val="85000"/>
                  </a:schemeClr>
                </a:solidFill>
                <a:latin typeface="+mn-lt"/>
              </a:rPr>
              <a:t>Question 4</a:t>
            </a:r>
            <a:r>
              <a:rPr lang="en-US" dirty="0" smtClean="0"/>
              <a:t/>
            </a:r>
            <a:br>
              <a:rPr lang="en-US" dirty="0" smtClean="0"/>
            </a:br>
            <a:r>
              <a:rPr lang="en-US" dirty="0" smtClean="0"/>
              <a:t>What color is this dress?</a:t>
            </a:r>
            <a:endParaRPr lang="en-US" dirty="0"/>
          </a:p>
        </p:txBody>
      </p:sp>
      <p:sp>
        <p:nvSpPr>
          <p:cNvPr id="4" name="Content Placeholder 3"/>
          <p:cNvSpPr>
            <a:spLocks noGrp="1"/>
          </p:cNvSpPr>
          <p:nvPr>
            <p:ph idx="1"/>
          </p:nvPr>
        </p:nvSpPr>
        <p:spPr>
          <a:xfrm>
            <a:off x="685801" y="2142067"/>
            <a:ext cx="10131425" cy="3761647"/>
          </a:xfrm>
        </p:spPr>
        <p:txBody>
          <a:bodyPr/>
          <a:lstStyle/>
          <a:p>
            <a:pPr marL="0" indent="0">
              <a:buNone/>
            </a:pPr>
            <a:r>
              <a:rPr lang="en-US" dirty="0"/>
              <a:t>Assume that x = [‘Purple and White’, ‘Gold and White’, ‘Black and Blue’]</a:t>
            </a:r>
          </a:p>
          <a:p>
            <a:pPr marL="342900" indent="-342900">
              <a:buFont typeface="+mj-lt"/>
              <a:buAutoNum type="alphaUcPeriod"/>
            </a:pPr>
            <a:endParaRPr lang="en-US" dirty="0" smtClean="0"/>
          </a:p>
          <a:p>
            <a:pPr marL="342900" indent="-342900">
              <a:buFont typeface="+mj-lt"/>
              <a:buAutoNum type="alphaUcPeriod"/>
            </a:pPr>
            <a:r>
              <a:rPr lang="en-US" dirty="0" smtClean="0"/>
              <a:t>x[0]</a:t>
            </a:r>
          </a:p>
          <a:p>
            <a:pPr marL="342900" indent="-342900">
              <a:buFont typeface="+mj-lt"/>
              <a:buAutoNum type="alphaUcPeriod"/>
            </a:pPr>
            <a:r>
              <a:rPr lang="en-US" dirty="0" smtClean="0"/>
              <a:t>x[1]</a:t>
            </a:r>
          </a:p>
          <a:p>
            <a:pPr marL="342900" indent="-342900">
              <a:buFont typeface="+mj-lt"/>
              <a:buAutoNum type="alphaUcPeriod"/>
            </a:pPr>
            <a:r>
              <a:rPr lang="en-US" dirty="0" smtClean="0"/>
              <a:t>x[2]</a:t>
            </a:r>
          </a:p>
          <a:p>
            <a:pPr marL="342900" indent="-342900">
              <a:buFont typeface="+mj-lt"/>
              <a:buAutoNum type="alphaUcPeriod"/>
            </a:pPr>
            <a:r>
              <a:rPr lang="en-US" dirty="0" smtClean="0"/>
              <a:t>x[3]</a:t>
            </a:r>
            <a:endParaRPr lang="en-US" dirty="0"/>
          </a:p>
        </p:txBody>
      </p:sp>
      <p:sp>
        <p:nvSpPr>
          <p:cNvPr id="28" name="Oval 27"/>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Oval 32"/>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Oval 33"/>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Oval 34"/>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Oval 35"/>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Oval 36"/>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Oval 37"/>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Oval 38"/>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Oval 39"/>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Oval 45"/>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Oval 46"/>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48"/>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extBox 49"/>
          <p:cNvSpPr txBox="1"/>
          <p:nvPr/>
        </p:nvSpPr>
        <p:spPr>
          <a:xfrm>
            <a:off x="9494537" y="5903714"/>
            <a:ext cx="2545084" cy="276999"/>
          </a:xfrm>
          <a:prstGeom prst="rect">
            <a:avLst/>
          </a:prstGeom>
          <a:noFill/>
        </p:spPr>
        <p:txBody>
          <a:bodyPr wrap="square" rtlCol="0">
            <a:spAutoFit/>
          </a:bodyPr>
          <a:lstStyle/>
          <a:p>
            <a:pPr algn="r"/>
            <a:r>
              <a:rPr lang="en-US" sz="1200" b="1" dirty="0" smtClean="0"/>
              <a:t>Time is up</a:t>
            </a:r>
            <a:endParaRPr lang="en-US" sz="1200" b="1" dirty="0"/>
          </a:p>
        </p:txBody>
      </p:sp>
      <p:sp>
        <p:nvSpPr>
          <p:cNvPr id="51" name="TextBox 50"/>
          <p:cNvSpPr txBox="1"/>
          <p:nvPr/>
        </p:nvSpPr>
        <p:spPr>
          <a:xfrm>
            <a:off x="167640" y="5903714"/>
            <a:ext cx="2545084" cy="276999"/>
          </a:xfrm>
          <a:prstGeom prst="rect">
            <a:avLst/>
          </a:prstGeom>
          <a:noFill/>
        </p:spPr>
        <p:txBody>
          <a:bodyPr wrap="square" rtlCol="0">
            <a:spAutoFit/>
          </a:bodyPr>
          <a:lstStyle/>
          <a:p>
            <a:r>
              <a:rPr lang="en-US" sz="1200" b="1" dirty="0" smtClean="0"/>
              <a:t>Countdown to next question</a:t>
            </a:r>
            <a:endParaRPr lang="en-US" sz="1200" b="1" dirty="0"/>
          </a:p>
        </p:txBody>
      </p:sp>
      <p:pic>
        <p:nvPicPr>
          <p:cNvPr id="3" name="Picture 2"/>
          <p:cNvPicPr>
            <a:picLocks noChangeAspect="1"/>
          </p:cNvPicPr>
          <p:nvPr/>
        </p:nvPicPr>
        <p:blipFill>
          <a:blip r:embed="rId2"/>
          <a:stretch>
            <a:fillRect/>
          </a:stretch>
        </p:blipFill>
        <p:spPr>
          <a:xfrm>
            <a:off x="8135618" y="609600"/>
            <a:ext cx="3728744" cy="4966010"/>
          </a:xfrm>
          <a:prstGeom prst="rect">
            <a:avLst/>
          </a:prstGeom>
        </p:spPr>
      </p:pic>
    </p:spTree>
    <p:extLst>
      <p:ext uri="{BB962C8B-B14F-4D97-AF65-F5344CB8AC3E}">
        <p14:creationId xmlns:p14="http://schemas.microsoft.com/office/powerpoint/2010/main" val="316920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75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75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grpId="0" nodeType="afterEffect">
                                  <p:stCondLst>
                                    <p:cond delay="75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75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grpId="0" nodeType="afterEffect">
                                  <p:stCondLst>
                                    <p:cond delay="75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grpId="0" nodeType="afterEffect">
                                  <p:stCondLst>
                                    <p:cond delay="75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5250"/>
                            </p:stCondLst>
                            <p:childTnLst>
                              <p:par>
                                <p:cTn id="26" presetID="1" presetClass="entr" presetSubtype="0" fill="hold" grpId="0" nodeType="afterEffect">
                                  <p:stCondLst>
                                    <p:cond delay="75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grpId="0" nodeType="afterEffect">
                                  <p:stCondLst>
                                    <p:cond delay="750"/>
                                  </p:stCondLst>
                                  <p:childTnLst>
                                    <p:set>
                                      <p:cBhvr>
                                        <p:cTn id="30" dur="1" fill="hold">
                                          <p:stCondLst>
                                            <p:cond delay="0"/>
                                          </p:stCondLst>
                                        </p:cTn>
                                        <p:tgtEl>
                                          <p:spTgt spid="36"/>
                                        </p:tgtEl>
                                        <p:attrNameLst>
                                          <p:attrName>style.visibility</p:attrName>
                                        </p:attrNameLst>
                                      </p:cBhvr>
                                      <p:to>
                                        <p:strVal val="visible"/>
                                      </p:to>
                                    </p:set>
                                  </p:childTnLst>
                                </p:cTn>
                              </p:par>
                            </p:childTnLst>
                          </p:cTn>
                        </p:par>
                        <p:par>
                          <p:cTn id="31" fill="hold">
                            <p:stCondLst>
                              <p:cond delay="6750"/>
                            </p:stCondLst>
                            <p:childTnLst>
                              <p:par>
                                <p:cTn id="32" presetID="1" presetClass="entr" presetSubtype="0" fill="hold" grpId="0" nodeType="afterEffect">
                                  <p:stCondLst>
                                    <p:cond delay="75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7500"/>
                            </p:stCondLst>
                            <p:childTnLst>
                              <p:par>
                                <p:cTn id="35" presetID="1" presetClass="entr" presetSubtype="0" fill="hold" grpId="0" nodeType="afterEffect">
                                  <p:stCondLst>
                                    <p:cond delay="750"/>
                                  </p:stCondLst>
                                  <p:childTnLst>
                                    <p:set>
                                      <p:cBhvr>
                                        <p:cTn id="36" dur="1" fill="hold">
                                          <p:stCondLst>
                                            <p:cond delay="0"/>
                                          </p:stCondLst>
                                        </p:cTn>
                                        <p:tgtEl>
                                          <p:spTgt spid="38"/>
                                        </p:tgtEl>
                                        <p:attrNameLst>
                                          <p:attrName>style.visibility</p:attrName>
                                        </p:attrNameLst>
                                      </p:cBhvr>
                                      <p:to>
                                        <p:strVal val="visible"/>
                                      </p:to>
                                    </p:set>
                                  </p:childTnLst>
                                </p:cTn>
                              </p:par>
                            </p:childTnLst>
                          </p:cTn>
                        </p:par>
                        <p:par>
                          <p:cTn id="37" fill="hold">
                            <p:stCondLst>
                              <p:cond delay="8250"/>
                            </p:stCondLst>
                            <p:childTnLst>
                              <p:par>
                                <p:cTn id="38" presetID="1" presetClass="entr" presetSubtype="0" fill="hold" grpId="0" nodeType="afterEffect">
                                  <p:stCondLst>
                                    <p:cond delay="750"/>
                                  </p:stCondLst>
                                  <p:childTnLst>
                                    <p:set>
                                      <p:cBhvr>
                                        <p:cTn id="39" dur="1" fill="hold">
                                          <p:stCondLst>
                                            <p:cond delay="0"/>
                                          </p:stCondLst>
                                        </p:cTn>
                                        <p:tgtEl>
                                          <p:spTgt spid="39"/>
                                        </p:tgtEl>
                                        <p:attrNameLst>
                                          <p:attrName>style.visibility</p:attrName>
                                        </p:attrNameLst>
                                      </p:cBhvr>
                                      <p:to>
                                        <p:strVal val="visible"/>
                                      </p:to>
                                    </p:set>
                                  </p:childTnLst>
                                </p:cTn>
                              </p:par>
                            </p:childTnLst>
                          </p:cTn>
                        </p:par>
                        <p:par>
                          <p:cTn id="40" fill="hold">
                            <p:stCondLst>
                              <p:cond delay="9000"/>
                            </p:stCondLst>
                            <p:childTnLst>
                              <p:par>
                                <p:cTn id="41" presetID="1" presetClass="entr" presetSubtype="0" fill="hold" grpId="0" nodeType="afterEffect">
                                  <p:stCondLst>
                                    <p:cond delay="75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9750"/>
                            </p:stCondLst>
                            <p:childTnLst>
                              <p:par>
                                <p:cTn id="44" presetID="1" presetClass="entr" presetSubtype="0" fill="hold" grpId="0" nodeType="afterEffect">
                                  <p:stCondLst>
                                    <p:cond delay="750"/>
                                  </p:stCondLst>
                                  <p:childTnLst>
                                    <p:set>
                                      <p:cBhvr>
                                        <p:cTn id="45" dur="1" fill="hold">
                                          <p:stCondLst>
                                            <p:cond delay="0"/>
                                          </p:stCondLst>
                                        </p:cTn>
                                        <p:tgtEl>
                                          <p:spTgt spid="41"/>
                                        </p:tgtEl>
                                        <p:attrNameLst>
                                          <p:attrName>style.visibility</p:attrName>
                                        </p:attrNameLst>
                                      </p:cBhvr>
                                      <p:to>
                                        <p:strVal val="visible"/>
                                      </p:to>
                                    </p:set>
                                  </p:childTnLst>
                                </p:cTn>
                              </p:par>
                            </p:childTnLst>
                          </p:cTn>
                        </p:par>
                        <p:par>
                          <p:cTn id="46" fill="hold">
                            <p:stCondLst>
                              <p:cond delay="10500"/>
                            </p:stCondLst>
                            <p:childTnLst>
                              <p:par>
                                <p:cTn id="47" presetID="1" presetClass="entr" presetSubtype="0" fill="hold" grpId="0" nodeType="afterEffect">
                                  <p:stCondLst>
                                    <p:cond delay="75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11250"/>
                            </p:stCondLst>
                            <p:childTnLst>
                              <p:par>
                                <p:cTn id="50" presetID="1" presetClass="entr" presetSubtype="0" fill="hold" grpId="0" nodeType="afterEffect">
                                  <p:stCondLst>
                                    <p:cond delay="750"/>
                                  </p:stCondLst>
                                  <p:childTnLst>
                                    <p:set>
                                      <p:cBhvr>
                                        <p:cTn id="51" dur="1" fill="hold">
                                          <p:stCondLst>
                                            <p:cond delay="0"/>
                                          </p:stCondLst>
                                        </p:cTn>
                                        <p:tgtEl>
                                          <p:spTgt spid="43"/>
                                        </p:tgtEl>
                                        <p:attrNameLst>
                                          <p:attrName>style.visibility</p:attrName>
                                        </p:attrNameLst>
                                      </p:cBhvr>
                                      <p:to>
                                        <p:strVal val="visible"/>
                                      </p:to>
                                    </p:set>
                                  </p:childTnLst>
                                </p:cTn>
                              </p:par>
                            </p:childTnLst>
                          </p:cTn>
                        </p:par>
                        <p:par>
                          <p:cTn id="52" fill="hold">
                            <p:stCondLst>
                              <p:cond delay="12000"/>
                            </p:stCondLst>
                            <p:childTnLst>
                              <p:par>
                                <p:cTn id="53" presetID="1" presetClass="entr" presetSubtype="0" fill="hold" grpId="0" nodeType="afterEffect">
                                  <p:stCondLst>
                                    <p:cond delay="75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12750"/>
                            </p:stCondLst>
                            <p:childTnLst>
                              <p:par>
                                <p:cTn id="56" presetID="1" presetClass="entr" presetSubtype="0" fill="hold" grpId="0" nodeType="afterEffect">
                                  <p:stCondLst>
                                    <p:cond delay="750"/>
                                  </p:stCondLst>
                                  <p:childTnLst>
                                    <p:set>
                                      <p:cBhvr>
                                        <p:cTn id="57" dur="1" fill="hold">
                                          <p:stCondLst>
                                            <p:cond delay="0"/>
                                          </p:stCondLst>
                                        </p:cTn>
                                        <p:tgtEl>
                                          <p:spTgt spid="45"/>
                                        </p:tgtEl>
                                        <p:attrNameLst>
                                          <p:attrName>style.visibility</p:attrName>
                                        </p:attrNameLst>
                                      </p:cBhvr>
                                      <p:to>
                                        <p:strVal val="visible"/>
                                      </p:to>
                                    </p:set>
                                  </p:childTnLst>
                                </p:cTn>
                              </p:par>
                            </p:childTnLst>
                          </p:cTn>
                        </p:par>
                        <p:par>
                          <p:cTn id="58" fill="hold">
                            <p:stCondLst>
                              <p:cond delay="13500"/>
                            </p:stCondLst>
                            <p:childTnLst>
                              <p:par>
                                <p:cTn id="59" presetID="1" presetClass="entr" presetSubtype="0" fill="hold" grpId="0" nodeType="afterEffect">
                                  <p:stCondLst>
                                    <p:cond delay="1250"/>
                                  </p:stCondLst>
                                  <p:childTnLst>
                                    <p:set>
                                      <p:cBhvr>
                                        <p:cTn id="60" dur="1" fill="hold">
                                          <p:stCondLst>
                                            <p:cond delay="0"/>
                                          </p:stCondLst>
                                        </p:cTn>
                                        <p:tgtEl>
                                          <p:spTgt spid="46"/>
                                        </p:tgtEl>
                                        <p:attrNameLst>
                                          <p:attrName>style.visibility</p:attrName>
                                        </p:attrNameLst>
                                      </p:cBhvr>
                                      <p:to>
                                        <p:strVal val="visible"/>
                                      </p:to>
                                    </p:set>
                                  </p:childTnLst>
                                </p:cTn>
                              </p:par>
                            </p:childTnLst>
                          </p:cTn>
                        </p:par>
                        <p:par>
                          <p:cTn id="61" fill="hold">
                            <p:stCondLst>
                              <p:cond delay="14750"/>
                            </p:stCondLst>
                            <p:childTnLst>
                              <p:par>
                                <p:cTn id="62" presetID="1" presetClass="entr" presetSubtype="0" fill="hold" grpId="0" nodeType="afterEffect">
                                  <p:stCondLst>
                                    <p:cond delay="1250"/>
                                  </p:stCondLst>
                                  <p:childTnLst>
                                    <p:set>
                                      <p:cBhvr>
                                        <p:cTn id="63" dur="1" fill="hold">
                                          <p:stCondLst>
                                            <p:cond delay="0"/>
                                          </p:stCondLst>
                                        </p:cTn>
                                        <p:tgtEl>
                                          <p:spTgt spid="47"/>
                                        </p:tgtEl>
                                        <p:attrNameLst>
                                          <p:attrName>style.visibility</p:attrName>
                                        </p:attrNameLst>
                                      </p:cBhvr>
                                      <p:to>
                                        <p:strVal val="visible"/>
                                      </p:to>
                                    </p:set>
                                  </p:childTnLst>
                                </p:cTn>
                              </p:par>
                            </p:childTnLst>
                          </p:cTn>
                        </p:par>
                        <p:par>
                          <p:cTn id="64" fill="hold">
                            <p:stCondLst>
                              <p:cond delay="16000"/>
                            </p:stCondLst>
                            <p:childTnLst>
                              <p:par>
                                <p:cTn id="65" presetID="1" presetClass="entr" presetSubtype="0" fill="hold" grpId="0" nodeType="afterEffect">
                                  <p:stCondLst>
                                    <p:cond delay="125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7250"/>
                            </p:stCondLst>
                            <p:childTnLst>
                              <p:par>
                                <p:cTn id="68" presetID="1" presetClass="entr" presetSubtype="0" fill="hold" grpId="0" nodeType="afterEffect">
                                  <p:stCondLst>
                                    <p:cond delay="1250"/>
                                  </p:stCondLst>
                                  <p:childTnLst>
                                    <p:set>
                                      <p:cBhvr>
                                        <p:cTn id="6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1600" b="1" dirty="0" smtClean="0">
                <a:solidFill>
                  <a:schemeClr val="tx1">
                    <a:lumMod val="85000"/>
                  </a:schemeClr>
                </a:solidFill>
                <a:latin typeface="+mn-lt"/>
              </a:rPr>
              <a:t>Question 5</a:t>
            </a:r>
            <a:r>
              <a:rPr lang="en-US" dirty="0" smtClean="0"/>
              <a:t/>
            </a:r>
            <a:br>
              <a:rPr lang="en-US" dirty="0" smtClean="0"/>
            </a:br>
            <a:r>
              <a:rPr lang="en-US" dirty="0" smtClean="0"/>
              <a:t>How should joe </a:t>
            </a:r>
            <a:r>
              <a:rPr lang="en-US" dirty="0" err="1" smtClean="0"/>
              <a:t>palladino</a:t>
            </a:r>
            <a:r>
              <a:rPr lang="en-US" dirty="0" smtClean="0"/>
              <a:t> create an object to ensure nobody can change this person’s status</a:t>
            </a:r>
            <a:endParaRPr lang="en-US" dirty="0"/>
          </a:p>
        </p:txBody>
      </p:sp>
      <p:sp>
        <p:nvSpPr>
          <p:cNvPr id="4" name="Content Placeholder 3"/>
          <p:cNvSpPr>
            <a:spLocks noGrp="1"/>
          </p:cNvSpPr>
          <p:nvPr>
            <p:ph idx="1"/>
          </p:nvPr>
        </p:nvSpPr>
        <p:spPr>
          <a:xfrm>
            <a:off x="685801" y="2142067"/>
            <a:ext cx="10131425" cy="3761647"/>
          </a:xfrm>
        </p:spPr>
        <p:txBody>
          <a:bodyPr/>
          <a:lstStyle/>
          <a:p>
            <a:pPr marL="342900" indent="-342900">
              <a:buFont typeface="+mj-lt"/>
              <a:buAutoNum type="alphaUcPeriod"/>
            </a:pPr>
            <a:r>
              <a:rPr lang="en-US" dirty="0" smtClean="0"/>
              <a:t>status = [‘Matt </a:t>
            </a:r>
            <a:r>
              <a:rPr lang="en-US" dirty="0" err="1" smtClean="0"/>
              <a:t>Widjaja</a:t>
            </a:r>
            <a:r>
              <a:rPr lang="en-US" dirty="0" smtClean="0"/>
              <a:t>’, ‘Fired’]</a:t>
            </a:r>
          </a:p>
          <a:p>
            <a:pPr marL="342900" indent="-342900">
              <a:buFont typeface="+mj-lt"/>
              <a:buAutoNum type="alphaUcPeriod"/>
            </a:pPr>
            <a:r>
              <a:rPr lang="en-US" dirty="0" smtClean="0"/>
              <a:t>status = (‘Matt </a:t>
            </a:r>
            <a:r>
              <a:rPr lang="en-US" dirty="0" err="1" smtClean="0"/>
              <a:t>Widjaja</a:t>
            </a:r>
            <a:r>
              <a:rPr lang="en-US" dirty="0" smtClean="0"/>
              <a:t>’, ‘Fired’)</a:t>
            </a:r>
          </a:p>
          <a:p>
            <a:pPr marL="342900" indent="-342900">
              <a:buFont typeface="+mj-lt"/>
              <a:buAutoNum type="alphaUcPeriod"/>
            </a:pPr>
            <a:r>
              <a:rPr lang="en-US" dirty="0" smtClean="0"/>
              <a:t>status = {‘Matt </a:t>
            </a:r>
            <a:r>
              <a:rPr lang="en-US" dirty="0" err="1" smtClean="0"/>
              <a:t>Widjaja</a:t>
            </a:r>
            <a:r>
              <a:rPr lang="en-US" dirty="0" smtClean="0"/>
              <a:t>’: ‘Fired’}</a:t>
            </a:r>
            <a:endParaRPr lang="en-US" dirty="0"/>
          </a:p>
          <a:p>
            <a:pPr marL="342900" indent="-342900">
              <a:buFont typeface="+mj-lt"/>
              <a:buAutoNum type="alphaUcPeriod"/>
            </a:pPr>
            <a:r>
              <a:rPr lang="en-US" dirty="0" smtClean="0"/>
              <a:t>They finally managed to get rid of him?!?</a:t>
            </a:r>
            <a:endParaRPr lang="en-US" dirty="0"/>
          </a:p>
        </p:txBody>
      </p:sp>
      <p:sp>
        <p:nvSpPr>
          <p:cNvPr id="28" name="Oval 27"/>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Oval 32"/>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Oval 33"/>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Oval 34"/>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Oval 35"/>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Oval 36"/>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Oval 37"/>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Oval 38"/>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Oval 39"/>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Oval 45"/>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Oval 46"/>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48"/>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extBox 49"/>
          <p:cNvSpPr txBox="1"/>
          <p:nvPr/>
        </p:nvSpPr>
        <p:spPr>
          <a:xfrm>
            <a:off x="9494537" y="5903714"/>
            <a:ext cx="2545084" cy="276999"/>
          </a:xfrm>
          <a:prstGeom prst="rect">
            <a:avLst/>
          </a:prstGeom>
          <a:noFill/>
        </p:spPr>
        <p:txBody>
          <a:bodyPr wrap="square" rtlCol="0">
            <a:spAutoFit/>
          </a:bodyPr>
          <a:lstStyle/>
          <a:p>
            <a:pPr algn="r"/>
            <a:r>
              <a:rPr lang="en-US" sz="1200" b="1" dirty="0" smtClean="0"/>
              <a:t>Time is up</a:t>
            </a:r>
            <a:endParaRPr lang="en-US" sz="1200" b="1" dirty="0"/>
          </a:p>
        </p:txBody>
      </p:sp>
      <p:sp>
        <p:nvSpPr>
          <p:cNvPr id="51" name="TextBox 50"/>
          <p:cNvSpPr txBox="1"/>
          <p:nvPr/>
        </p:nvSpPr>
        <p:spPr>
          <a:xfrm>
            <a:off x="167640" y="5903714"/>
            <a:ext cx="2545084" cy="276999"/>
          </a:xfrm>
          <a:prstGeom prst="rect">
            <a:avLst/>
          </a:prstGeom>
          <a:noFill/>
        </p:spPr>
        <p:txBody>
          <a:bodyPr wrap="square" rtlCol="0">
            <a:spAutoFit/>
          </a:bodyPr>
          <a:lstStyle/>
          <a:p>
            <a:r>
              <a:rPr lang="en-US" sz="1200" b="1" dirty="0" smtClean="0"/>
              <a:t>Countdown to next question</a:t>
            </a:r>
            <a:endParaRPr lang="en-US" sz="1200" b="1" dirty="0"/>
          </a:p>
        </p:txBody>
      </p:sp>
    </p:spTree>
    <p:extLst>
      <p:ext uri="{BB962C8B-B14F-4D97-AF65-F5344CB8AC3E}">
        <p14:creationId xmlns:p14="http://schemas.microsoft.com/office/powerpoint/2010/main" val="44768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75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75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grpId="0" nodeType="afterEffect">
                                  <p:stCondLst>
                                    <p:cond delay="75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75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grpId="0" nodeType="afterEffect">
                                  <p:stCondLst>
                                    <p:cond delay="75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grpId="0" nodeType="afterEffect">
                                  <p:stCondLst>
                                    <p:cond delay="75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5250"/>
                            </p:stCondLst>
                            <p:childTnLst>
                              <p:par>
                                <p:cTn id="26" presetID="1" presetClass="entr" presetSubtype="0" fill="hold" grpId="0" nodeType="afterEffect">
                                  <p:stCondLst>
                                    <p:cond delay="75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grpId="0" nodeType="afterEffect">
                                  <p:stCondLst>
                                    <p:cond delay="750"/>
                                  </p:stCondLst>
                                  <p:childTnLst>
                                    <p:set>
                                      <p:cBhvr>
                                        <p:cTn id="30" dur="1" fill="hold">
                                          <p:stCondLst>
                                            <p:cond delay="0"/>
                                          </p:stCondLst>
                                        </p:cTn>
                                        <p:tgtEl>
                                          <p:spTgt spid="36"/>
                                        </p:tgtEl>
                                        <p:attrNameLst>
                                          <p:attrName>style.visibility</p:attrName>
                                        </p:attrNameLst>
                                      </p:cBhvr>
                                      <p:to>
                                        <p:strVal val="visible"/>
                                      </p:to>
                                    </p:set>
                                  </p:childTnLst>
                                </p:cTn>
                              </p:par>
                            </p:childTnLst>
                          </p:cTn>
                        </p:par>
                        <p:par>
                          <p:cTn id="31" fill="hold">
                            <p:stCondLst>
                              <p:cond delay="6750"/>
                            </p:stCondLst>
                            <p:childTnLst>
                              <p:par>
                                <p:cTn id="32" presetID="1" presetClass="entr" presetSubtype="0" fill="hold" grpId="0" nodeType="afterEffect">
                                  <p:stCondLst>
                                    <p:cond delay="75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7500"/>
                            </p:stCondLst>
                            <p:childTnLst>
                              <p:par>
                                <p:cTn id="35" presetID="1" presetClass="entr" presetSubtype="0" fill="hold" grpId="0" nodeType="afterEffect">
                                  <p:stCondLst>
                                    <p:cond delay="750"/>
                                  </p:stCondLst>
                                  <p:childTnLst>
                                    <p:set>
                                      <p:cBhvr>
                                        <p:cTn id="36" dur="1" fill="hold">
                                          <p:stCondLst>
                                            <p:cond delay="0"/>
                                          </p:stCondLst>
                                        </p:cTn>
                                        <p:tgtEl>
                                          <p:spTgt spid="38"/>
                                        </p:tgtEl>
                                        <p:attrNameLst>
                                          <p:attrName>style.visibility</p:attrName>
                                        </p:attrNameLst>
                                      </p:cBhvr>
                                      <p:to>
                                        <p:strVal val="visible"/>
                                      </p:to>
                                    </p:set>
                                  </p:childTnLst>
                                </p:cTn>
                              </p:par>
                            </p:childTnLst>
                          </p:cTn>
                        </p:par>
                        <p:par>
                          <p:cTn id="37" fill="hold">
                            <p:stCondLst>
                              <p:cond delay="8250"/>
                            </p:stCondLst>
                            <p:childTnLst>
                              <p:par>
                                <p:cTn id="38" presetID="1" presetClass="entr" presetSubtype="0" fill="hold" grpId="0" nodeType="afterEffect">
                                  <p:stCondLst>
                                    <p:cond delay="750"/>
                                  </p:stCondLst>
                                  <p:childTnLst>
                                    <p:set>
                                      <p:cBhvr>
                                        <p:cTn id="39" dur="1" fill="hold">
                                          <p:stCondLst>
                                            <p:cond delay="0"/>
                                          </p:stCondLst>
                                        </p:cTn>
                                        <p:tgtEl>
                                          <p:spTgt spid="39"/>
                                        </p:tgtEl>
                                        <p:attrNameLst>
                                          <p:attrName>style.visibility</p:attrName>
                                        </p:attrNameLst>
                                      </p:cBhvr>
                                      <p:to>
                                        <p:strVal val="visible"/>
                                      </p:to>
                                    </p:set>
                                  </p:childTnLst>
                                </p:cTn>
                              </p:par>
                            </p:childTnLst>
                          </p:cTn>
                        </p:par>
                        <p:par>
                          <p:cTn id="40" fill="hold">
                            <p:stCondLst>
                              <p:cond delay="9000"/>
                            </p:stCondLst>
                            <p:childTnLst>
                              <p:par>
                                <p:cTn id="41" presetID="1" presetClass="entr" presetSubtype="0" fill="hold" grpId="0" nodeType="afterEffect">
                                  <p:stCondLst>
                                    <p:cond delay="75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9750"/>
                            </p:stCondLst>
                            <p:childTnLst>
                              <p:par>
                                <p:cTn id="44" presetID="1" presetClass="entr" presetSubtype="0" fill="hold" grpId="0" nodeType="afterEffect">
                                  <p:stCondLst>
                                    <p:cond delay="750"/>
                                  </p:stCondLst>
                                  <p:childTnLst>
                                    <p:set>
                                      <p:cBhvr>
                                        <p:cTn id="45" dur="1" fill="hold">
                                          <p:stCondLst>
                                            <p:cond delay="0"/>
                                          </p:stCondLst>
                                        </p:cTn>
                                        <p:tgtEl>
                                          <p:spTgt spid="41"/>
                                        </p:tgtEl>
                                        <p:attrNameLst>
                                          <p:attrName>style.visibility</p:attrName>
                                        </p:attrNameLst>
                                      </p:cBhvr>
                                      <p:to>
                                        <p:strVal val="visible"/>
                                      </p:to>
                                    </p:set>
                                  </p:childTnLst>
                                </p:cTn>
                              </p:par>
                            </p:childTnLst>
                          </p:cTn>
                        </p:par>
                        <p:par>
                          <p:cTn id="46" fill="hold">
                            <p:stCondLst>
                              <p:cond delay="10500"/>
                            </p:stCondLst>
                            <p:childTnLst>
                              <p:par>
                                <p:cTn id="47" presetID="1" presetClass="entr" presetSubtype="0" fill="hold" grpId="0" nodeType="afterEffect">
                                  <p:stCondLst>
                                    <p:cond delay="75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11250"/>
                            </p:stCondLst>
                            <p:childTnLst>
                              <p:par>
                                <p:cTn id="50" presetID="1" presetClass="entr" presetSubtype="0" fill="hold" grpId="0" nodeType="afterEffect">
                                  <p:stCondLst>
                                    <p:cond delay="750"/>
                                  </p:stCondLst>
                                  <p:childTnLst>
                                    <p:set>
                                      <p:cBhvr>
                                        <p:cTn id="51" dur="1" fill="hold">
                                          <p:stCondLst>
                                            <p:cond delay="0"/>
                                          </p:stCondLst>
                                        </p:cTn>
                                        <p:tgtEl>
                                          <p:spTgt spid="43"/>
                                        </p:tgtEl>
                                        <p:attrNameLst>
                                          <p:attrName>style.visibility</p:attrName>
                                        </p:attrNameLst>
                                      </p:cBhvr>
                                      <p:to>
                                        <p:strVal val="visible"/>
                                      </p:to>
                                    </p:set>
                                  </p:childTnLst>
                                </p:cTn>
                              </p:par>
                            </p:childTnLst>
                          </p:cTn>
                        </p:par>
                        <p:par>
                          <p:cTn id="52" fill="hold">
                            <p:stCondLst>
                              <p:cond delay="12000"/>
                            </p:stCondLst>
                            <p:childTnLst>
                              <p:par>
                                <p:cTn id="53" presetID="1" presetClass="entr" presetSubtype="0" fill="hold" grpId="0" nodeType="afterEffect">
                                  <p:stCondLst>
                                    <p:cond delay="75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12750"/>
                            </p:stCondLst>
                            <p:childTnLst>
                              <p:par>
                                <p:cTn id="56" presetID="1" presetClass="entr" presetSubtype="0" fill="hold" grpId="0" nodeType="afterEffect">
                                  <p:stCondLst>
                                    <p:cond delay="750"/>
                                  </p:stCondLst>
                                  <p:childTnLst>
                                    <p:set>
                                      <p:cBhvr>
                                        <p:cTn id="57" dur="1" fill="hold">
                                          <p:stCondLst>
                                            <p:cond delay="0"/>
                                          </p:stCondLst>
                                        </p:cTn>
                                        <p:tgtEl>
                                          <p:spTgt spid="45"/>
                                        </p:tgtEl>
                                        <p:attrNameLst>
                                          <p:attrName>style.visibility</p:attrName>
                                        </p:attrNameLst>
                                      </p:cBhvr>
                                      <p:to>
                                        <p:strVal val="visible"/>
                                      </p:to>
                                    </p:set>
                                  </p:childTnLst>
                                </p:cTn>
                              </p:par>
                            </p:childTnLst>
                          </p:cTn>
                        </p:par>
                        <p:par>
                          <p:cTn id="58" fill="hold">
                            <p:stCondLst>
                              <p:cond delay="13500"/>
                            </p:stCondLst>
                            <p:childTnLst>
                              <p:par>
                                <p:cTn id="59" presetID="1" presetClass="entr" presetSubtype="0" fill="hold" grpId="0" nodeType="afterEffect">
                                  <p:stCondLst>
                                    <p:cond delay="1250"/>
                                  </p:stCondLst>
                                  <p:childTnLst>
                                    <p:set>
                                      <p:cBhvr>
                                        <p:cTn id="60" dur="1" fill="hold">
                                          <p:stCondLst>
                                            <p:cond delay="0"/>
                                          </p:stCondLst>
                                        </p:cTn>
                                        <p:tgtEl>
                                          <p:spTgt spid="46"/>
                                        </p:tgtEl>
                                        <p:attrNameLst>
                                          <p:attrName>style.visibility</p:attrName>
                                        </p:attrNameLst>
                                      </p:cBhvr>
                                      <p:to>
                                        <p:strVal val="visible"/>
                                      </p:to>
                                    </p:set>
                                  </p:childTnLst>
                                </p:cTn>
                              </p:par>
                            </p:childTnLst>
                          </p:cTn>
                        </p:par>
                        <p:par>
                          <p:cTn id="61" fill="hold">
                            <p:stCondLst>
                              <p:cond delay="14750"/>
                            </p:stCondLst>
                            <p:childTnLst>
                              <p:par>
                                <p:cTn id="62" presetID="1" presetClass="entr" presetSubtype="0" fill="hold" grpId="0" nodeType="afterEffect">
                                  <p:stCondLst>
                                    <p:cond delay="1250"/>
                                  </p:stCondLst>
                                  <p:childTnLst>
                                    <p:set>
                                      <p:cBhvr>
                                        <p:cTn id="63" dur="1" fill="hold">
                                          <p:stCondLst>
                                            <p:cond delay="0"/>
                                          </p:stCondLst>
                                        </p:cTn>
                                        <p:tgtEl>
                                          <p:spTgt spid="47"/>
                                        </p:tgtEl>
                                        <p:attrNameLst>
                                          <p:attrName>style.visibility</p:attrName>
                                        </p:attrNameLst>
                                      </p:cBhvr>
                                      <p:to>
                                        <p:strVal val="visible"/>
                                      </p:to>
                                    </p:set>
                                  </p:childTnLst>
                                </p:cTn>
                              </p:par>
                            </p:childTnLst>
                          </p:cTn>
                        </p:par>
                        <p:par>
                          <p:cTn id="64" fill="hold">
                            <p:stCondLst>
                              <p:cond delay="16000"/>
                            </p:stCondLst>
                            <p:childTnLst>
                              <p:par>
                                <p:cTn id="65" presetID="1" presetClass="entr" presetSubtype="0" fill="hold" grpId="0" nodeType="afterEffect">
                                  <p:stCondLst>
                                    <p:cond delay="125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7250"/>
                            </p:stCondLst>
                            <p:childTnLst>
                              <p:par>
                                <p:cTn id="68" presetID="1" presetClass="entr" presetSubtype="0" fill="hold" grpId="0" nodeType="afterEffect">
                                  <p:stCondLst>
                                    <p:cond delay="1250"/>
                                  </p:stCondLst>
                                  <p:childTnLst>
                                    <p:set>
                                      <p:cBhvr>
                                        <p:cTn id="6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19673"/>
            <a:ext cx="10131425" cy="1952095"/>
          </a:xfrm>
        </p:spPr>
        <p:txBody>
          <a:bodyPr>
            <a:normAutofit/>
          </a:bodyPr>
          <a:lstStyle/>
          <a:p>
            <a:r>
              <a:rPr lang="en-US" sz="1600" b="1" dirty="0" smtClean="0">
                <a:solidFill>
                  <a:schemeClr val="tx1">
                    <a:lumMod val="85000"/>
                  </a:schemeClr>
                </a:solidFill>
                <a:latin typeface="+mn-lt"/>
              </a:rPr>
              <a:t>Question 6</a:t>
            </a:r>
            <a:r>
              <a:rPr lang="en-US" dirty="0" smtClean="0"/>
              <a:t/>
            </a:r>
            <a:br>
              <a:rPr lang="en-US" dirty="0" smtClean="0"/>
            </a:br>
            <a:r>
              <a:rPr lang="en-US" dirty="0" smtClean="0"/>
              <a:t>Which of these if statements, testing common truths, will never print anything out?</a:t>
            </a:r>
            <a:endParaRPr lang="en-US" dirty="0"/>
          </a:p>
        </p:txBody>
      </p:sp>
      <p:sp>
        <p:nvSpPr>
          <p:cNvPr id="4" name="Content Placeholder 3"/>
          <p:cNvSpPr>
            <a:spLocks noGrp="1"/>
          </p:cNvSpPr>
          <p:nvPr>
            <p:ph idx="1"/>
          </p:nvPr>
        </p:nvSpPr>
        <p:spPr>
          <a:xfrm>
            <a:off x="685801" y="2294851"/>
            <a:ext cx="10131425" cy="3274333"/>
          </a:xfrm>
        </p:spPr>
        <p:txBody>
          <a:bodyPr/>
          <a:lstStyle/>
          <a:p>
            <a:pPr marL="342900" indent="-342900">
              <a:buFont typeface="+mj-lt"/>
              <a:buAutoNum type="alphaUcPeriod"/>
            </a:pPr>
            <a:r>
              <a:rPr lang="en-US" dirty="0" err="1" smtClean="0"/>
              <a:t>lm_healthworks</a:t>
            </a:r>
            <a:r>
              <a:rPr lang="en-US" dirty="0" smtClean="0"/>
              <a:t> = True</a:t>
            </a:r>
            <a:br>
              <a:rPr lang="en-US" dirty="0" smtClean="0"/>
            </a:br>
            <a:r>
              <a:rPr lang="en-US" dirty="0" smtClean="0"/>
              <a:t>if </a:t>
            </a:r>
            <a:r>
              <a:rPr lang="en-US" dirty="0" err="1" smtClean="0"/>
              <a:t>lm_healthworks</a:t>
            </a:r>
            <a:r>
              <a:rPr lang="en-US" dirty="0" smtClean="0"/>
              <a:t>:</a:t>
            </a:r>
            <a:br>
              <a:rPr lang="en-US" dirty="0" smtClean="0"/>
            </a:br>
            <a:r>
              <a:rPr lang="en-US" dirty="0" smtClean="0"/>
              <a:t>    print(‘You have great Insurance’)</a:t>
            </a:r>
            <a:endParaRPr lang="en-US" dirty="0"/>
          </a:p>
          <a:p>
            <a:pPr marL="342900" indent="-342900">
              <a:buFont typeface="+mj-lt"/>
              <a:buAutoNum type="alphaUcPeriod"/>
            </a:pPr>
            <a:r>
              <a:rPr lang="en-US" dirty="0" err="1" smtClean="0"/>
              <a:t>aspep_pos</a:t>
            </a:r>
            <a:r>
              <a:rPr lang="en-US" dirty="0" smtClean="0"/>
              <a:t> = True</a:t>
            </a:r>
            <a:br>
              <a:rPr lang="en-US" dirty="0" smtClean="0"/>
            </a:br>
            <a:r>
              <a:rPr lang="en-US" dirty="0" smtClean="0"/>
              <a:t>if </a:t>
            </a:r>
            <a:r>
              <a:rPr lang="en-US" dirty="0" err="1" smtClean="0"/>
              <a:t>aspep_pos</a:t>
            </a:r>
            <a:r>
              <a:rPr lang="en-US" dirty="0" smtClean="0"/>
              <a:t> == True:</a:t>
            </a:r>
            <a:br>
              <a:rPr lang="en-US" dirty="0" smtClean="0"/>
            </a:br>
            <a:r>
              <a:rPr lang="en-US" dirty="0" smtClean="0"/>
              <a:t>    print(‘You have great Insurance’)</a:t>
            </a:r>
          </a:p>
          <a:p>
            <a:pPr marL="342900" indent="-342900">
              <a:buFont typeface="+mj-lt"/>
              <a:buAutoNum type="alphaUcPeriod"/>
            </a:pPr>
            <a:r>
              <a:rPr lang="en-US" dirty="0" err="1" smtClean="0"/>
              <a:t>lm_high_deductible</a:t>
            </a:r>
            <a:r>
              <a:rPr lang="en-US" dirty="0" smtClean="0"/>
              <a:t> = True</a:t>
            </a:r>
            <a:br>
              <a:rPr lang="en-US" dirty="0" smtClean="0"/>
            </a:br>
            <a:r>
              <a:rPr lang="en-US" dirty="0" smtClean="0"/>
              <a:t>if not </a:t>
            </a:r>
            <a:r>
              <a:rPr lang="en-US" dirty="0" err="1" smtClean="0"/>
              <a:t>lm_high_deductible</a:t>
            </a:r>
            <a:r>
              <a:rPr lang="en-US" dirty="0" smtClean="0"/>
              <a:t>:</a:t>
            </a:r>
            <a:br>
              <a:rPr lang="en-US" dirty="0" smtClean="0"/>
            </a:br>
            <a:r>
              <a:rPr lang="en-US" dirty="0" smtClean="0"/>
              <a:t>    print(‘You have great Insurance’)</a:t>
            </a:r>
            <a:endParaRPr lang="en-US" dirty="0"/>
          </a:p>
        </p:txBody>
      </p:sp>
      <p:sp>
        <p:nvSpPr>
          <p:cNvPr id="28" name="Oval 27"/>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Oval 32"/>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Oval 33"/>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Oval 34"/>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Oval 35"/>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Oval 36"/>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Oval 37"/>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Oval 38"/>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Oval 39"/>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Oval 45"/>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Oval 46"/>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48"/>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extBox 49"/>
          <p:cNvSpPr txBox="1"/>
          <p:nvPr/>
        </p:nvSpPr>
        <p:spPr>
          <a:xfrm>
            <a:off x="9494537" y="5903714"/>
            <a:ext cx="2545084" cy="276999"/>
          </a:xfrm>
          <a:prstGeom prst="rect">
            <a:avLst/>
          </a:prstGeom>
          <a:noFill/>
        </p:spPr>
        <p:txBody>
          <a:bodyPr wrap="square" rtlCol="0">
            <a:spAutoFit/>
          </a:bodyPr>
          <a:lstStyle/>
          <a:p>
            <a:pPr algn="r"/>
            <a:r>
              <a:rPr lang="en-US" sz="1200" b="1" dirty="0" smtClean="0"/>
              <a:t>Time is up</a:t>
            </a:r>
            <a:endParaRPr lang="en-US" sz="1200" b="1" dirty="0"/>
          </a:p>
        </p:txBody>
      </p:sp>
      <p:sp>
        <p:nvSpPr>
          <p:cNvPr id="51" name="TextBox 50"/>
          <p:cNvSpPr txBox="1"/>
          <p:nvPr/>
        </p:nvSpPr>
        <p:spPr>
          <a:xfrm>
            <a:off x="167640" y="5903714"/>
            <a:ext cx="2545084" cy="276999"/>
          </a:xfrm>
          <a:prstGeom prst="rect">
            <a:avLst/>
          </a:prstGeom>
          <a:noFill/>
        </p:spPr>
        <p:txBody>
          <a:bodyPr wrap="square" rtlCol="0">
            <a:spAutoFit/>
          </a:bodyPr>
          <a:lstStyle/>
          <a:p>
            <a:r>
              <a:rPr lang="en-US" sz="1200" b="1" dirty="0" smtClean="0"/>
              <a:t>Countdown to next question</a:t>
            </a:r>
            <a:endParaRPr lang="en-US" sz="1200" b="1" dirty="0"/>
          </a:p>
        </p:txBody>
      </p:sp>
    </p:spTree>
    <p:extLst>
      <p:ext uri="{BB962C8B-B14F-4D97-AF65-F5344CB8AC3E}">
        <p14:creationId xmlns:p14="http://schemas.microsoft.com/office/powerpoint/2010/main" val="288012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80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800"/>
                            </p:stCondLst>
                            <p:childTnLst>
                              <p:par>
                                <p:cTn id="8" presetID="1" presetClass="entr" presetSubtype="0" fill="hold" grpId="0" nodeType="afterEffect">
                                  <p:stCondLst>
                                    <p:cond delay="8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1600"/>
                            </p:stCondLst>
                            <p:childTnLst>
                              <p:par>
                                <p:cTn id="11" presetID="1" presetClass="entr" presetSubtype="0" fill="hold" grpId="0" nodeType="afterEffect">
                                  <p:stCondLst>
                                    <p:cond delay="80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2400"/>
                            </p:stCondLst>
                            <p:childTnLst>
                              <p:par>
                                <p:cTn id="14" presetID="1" presetClass="entr" presetSubtype="0" fill="hold" grpId="0" nodeType="afterEffect">
                                  <p:stCondLst>
                                    <p:cond delay="80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3200"/>
                            </p:stCondLst>
                            <p:childTnLst>
                              <p:par>
                                <p:cTn id="17" presetID="1" presetClass="entr" presetSubtype="0" fill="hold" grpId="0" nodeType="afterEffect">
                                  <p:stCondLst>
                                    <p:cond delay="80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80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4800"/>
                            </p:stCondLst>
                            <p:childTnLst>
                              <p:par>
                                <p:cTn id="23" presetID="1" presetClass="entr" presetSubtype="0" fill="hold" grpId="0" nodeType="afterEffect">
                                  <p:stCondLst>
                                    <p:cond delay="80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5600"/>
                            </p:stCondLst>
                            <p:childTnLst>
                              <p:par>
                                <p:cTn id="26" presetID="1" presetClass="entr" presetSubtype="0" fill="hold" grpId="0" nodeType="afterEffect">
                                  <p:stCondLst>
                                    <p:cond delay="80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6400"/>
                            </p:stCondLst>
                            <p:childTnLst>
                              <p:par>
                                <p:cTn id="29" presetID="1" presetClass="entr" presetSubtype="0" fill="hold" grpId="0" nodeType="afterEffect">
                                  <p:stCondLst>
                                    <p:cond delay="800"/>
                                  </p:stCondLst>
                                  <p:childTnLst>
                                    <p:set>
                                      <p:cBhvr>
                                        <p:cTn id="30" dur="1" fill="hold">
                                          <p:stCondLst>
                                            <p:cond delay="0"/>
                                          </p:stCondLst>
                                        </p:cTn>
                                        <p:tgtEl>
                                          <p:spTgt spid="36"/>
                                        </p:tgtEl>
                                        <p:attrNameLst>
                                          <p:attrName>style.visibility</p:attrName>
                                        </p:attrNameLst>
                                      </p:cBhvr>
                                      <p:to>
                                        <p:strVal val="visible"/>
                                      </p:to>
                                    </p:set>
                                  </p:childTnLst>
                                </p:cTn>
                              </p:par>
                            </p:childTnLst>
                          </p:cTn>
                        </p:par>
                        <p:par>
                          <p:cTn id="31" fill="hold">
                            <p:stCondLst>
                              <p:cond delay="7200"/>
                            </p:stCondLst>
                            <p:childTnLst>
                              <p:par>
                                <p:cTn id="32" presetID="1" presetClass="entr" presetSubtype="0" fill="hold" grpId="0" nodeType="afterEffect">
                                  <p:stCondLst>
                                    <p:cond delay="80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8000"/>
                            </p:stCondLst>
                            <p:childTnLst>
                              <p:par>
                                <p:cTn id="35" presetID="1" presetClass="entr" presetSubtype="0" fill="hold" grpId="0" nodeType="afterEffect">
                                  <p:stCondLst>
                                    <p:cond delay="800"/>
                                  </p:stCondLst>
                                  <p:childTnLst>
                                    <p:set>
                                      <p:cBhvr>
                                        <p:cTn id="36" dur="1" fill="hold">
                                          <p:stCondLst>
                                            <p:cond delay="0"/>
                                          </p:stCondLst>
                                        </p:cTn>
                                        <p:tgtEl>
                                          <p:spTgt spid="38"/>
                                        </p:tgtEl>
                                        <p:attrNameLst>
                                          <p:attrName>style.visibility</p:attrName>
                                        </p:attrNameLst>
                                      </p:cBhvr>
                                      <p:to>
                                        <p:strVal val="visible"/>
                                      </p:to>
                                    </p:set>
                                  </p:childTnLst>
                                </p:cTn>
                              </p:par>
                            </p:childTnLst>
                          </p:cTn>
                        </p:par>
                        <p:par>
                          <p:cTn id="37" fill="hold">
                            <p:stCondLst>
                              <p:cond delay="8800"/>
                            </p:stCondLst>
                            <p:childTnLst>
                              <p:par>
                                <p:cTn id="38" presetID="1" presetClass="entr" presetSubtype="0" fill="hold" grpId="0" nodeType="afterEffect">
                                  <p:stCondLst>
                                    <p:cond delay="800"/>
                                  </p:stCondLst>
                                  <p:childTnLst>
                                    <p:set>
                                      <p:cBhvr>
                                        <p:cTn id="39" dur="1" fill="hold">
                                          <p:stCondLst>
                                            <p:cond delay="0"/>
                                          </p:stCondLst>
                                        </p:cTn>
                                        <p:tgtEl>
                                          <p:spTgt spid="39"/>
                                        </p:tgtEl>
                                        <p:attrNameLst>
                                          <p:attrName>style.visibility</p:attrName>
                                        </p:attrNameLst>
                                      </p:cBhvr>
                                      <p:to>
                                        <p:strVal val="visible"/>
                                      </p:to>
                                    </p:set>
                                  </p:childTnLst>
                                </p:cTn>
                              </p:par>
                            </p:childTnLst>
                          </p:cTn>
                        </p:par>
                        <p:par>
                          <p:cTn id="40" fill="hold">
                            <p:stCondLst>
                              <p:cond delay="9600"/>
                            </p:stCondLst>
                            <p:childTnLst>
                              <p:par>
                                <p:cTn id="41" presetID="1" presetClass="entr" presetSubtype="0" fill="hold" grpId="0" nodeType="afterEffect">
                                  <p:stCondLst>
                                    <p:cond delay="80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10400"/>
                            </p:stCondLst>
                            <p:childTnLst>
                              <p:par>
                                <p:cTn id="44" presetID="1" presetClass="entr" presetSubtype="0" fill="hold" grpId="0" nodeType="afterEffect">
                                  <p:stCondLst>
                                    <p:cond delay="800"/>
                                  </p:stCondLst>
                                  <p:childTnLst>
                                    <p:set>
                                      <p:cBhvr>
                                        <p:cTn id="45" dur="1" fill="hold">
                                          <p:stCondLst>
                                            <p:cond delay="0"/>
                                          </p:stCondLst>
                                        </p:cTn>
                                        <p:tgtEl>
                                          <p:spTgt spid="41"/>
                                        </p:tgtEl>
                                        <p:attrNameLst>
                                          <p:attrName>style.visibility</p:attrName>
                                        </p:attrNameLst>
                                      </p:cBhvr>
                                      <p:to>
                                        <p:strVal val="visible"/>
                                      </p:to>
                                    </p:set>
                                  </p:childTnLst>
                                </p:cTn>
                              </p:par>
                            </p:childTnLst>
                          </p:cTn>
                        </p:par>
                        <p:par>
                          <p:cTn id="46" fill="hold">
                            <p:stCondLst>
                              <p:cond delay="11200"/>
                            </p:stCondLst>
                            <p:childTnLst>
                              <p:par>
                                <p:cTn id="47" presetID="1" presetClass="entr" presetSubtype="0" fill="hold" grpId="0" nodeType="afterEffect">
                                  <p:stCondLst>
                                    <p:cond delay="80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12000"/>
                            </p:stCondLst>
                            <p:childTnLst>
                              <p:par>
                                <p:cTn id="50" presetID="1" presetClass="entr" presetSubtype="0" fill="hold" grpId="0" nodeType="afterEffect">
                                  <p:stCondLst>
                                    <p:cond delay="800"/>
                                  </p:stCondLst>
                                  <p:childTnLst>
                                    <p:set>
                                      <p:cBhvr>
                                        <p:cTn id="51" dur="1" fill="hold">
                                          <p:stCondLst>
                                            <p:cond delay="0"/>
                                          </p:stCondLst>
                                        </p:cTn>
                                        <p:tgtEl>
                                          <p:spTgt spid="43"/>
                                        </p:tgtEl>
                                        <p:attrNameLst>
                                          <p:attrName>style.visibility</p:attrName>
                                        </p:attrNameLst>
                                      </p:cBhvr>
                                      <p:to>
                                        <p:strVal val="visible"/>
                                      </p:to>
                                    </p:set>
                                  </p:childTnLst>
                                </p:cTn>
                              </p:par>
                            </p:childTnLst>
                          </p:cTn>
                        </p:par>
                        <p:par>
                          <p:cTn id="52" fill="hold">
                            <p:stCondLst>
                              <p:cond delay="12800"/>
                            </p:stCondLst>
                            <p:childTnLst>
                              <p:par>
                                <p:cTn id="53" presetID="1" presetClass="entr" presetSubtype="0" fill="hold" grpId="0" nodeType="afterEffect">
                                  <p:stCondLst>
                                    <p:cond delay="80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13600"/>
                            </p:stCondLst>
                            <p:childTnLst>
                              <p:par>
                                <p:cTn id="56" presetID="1" presetClass="entr" presetSubtype="0" fill="hold" grpId="0" nodeType="afterEffect">
                                  <p:stCondLst>
                                    <p:cond delay="800"/>
                                  </p:stCondLst>
                                  <p:childTnLst>
                                    <p:set>
                                      <p:cBhvr>
                                        <p:cTn id="57" dur="1" fill="hold">
                                          <p:stCondLst>
                                            <p:cond delay="0"/>
                                          </p:stCondLst>
                                        </p:cTn>
                                        <p:tgtEl>
                                          <p:spTgt spid="45"/>
                                        </p:tgtEl>
                                        <p:attrNameLst>
                                          <p:attrName>style.visibility</p:attrName>
                                        </p:attrNameLst>
                                      </p:cBhvr>
                                      <p:to>
                                        <p:strVal val="visible"/>
                                      </p:to>
                                    </p:set>
                                  </p:childTnLst>
                                </p:cTn>
                              </p:par>
                            </p:childTnLst>
                          </p:cTn>
                        </p:par>
                        <p:par>
                          <p:cTn id="58" fill="hold">
                            <p:stCondLst>
                              <p:cond delay="14400"/>
                            </p:stCondLst>
                            <p:childTnLst>
                              <p:par>
                                <p:cTn id="59" presetID="1" presetClass="entr" presetSubtype="0" fill="hold" grpId="0" nodeType="afterEffect">
                                  <p:stCondLst>
                                    <p:cond delay="1600"/>
                                  </p:stCondLst>
                                  <p:childTnLst>
                                    <p:set>
                                      <p:cBhvr>
                                        <p:cTn id="60" dur="1" fill="hold">
                                          <p:stCondLst>
                                            <p:cond delay="0"/>
                                          </p:stCondLst>
                                        </p:cTn>
                                        <p:tgtEl>
                                          <p:spTgt spid="46"/>
                                        </p:tgtEl>
                                        <p:attrNameLst>
                                          <p:attrName>style.visibility</p:attrName>
                                        </p:attrNameLst>
                                      </p:cBhvr>
                                      <p:to>
                                        <p:strVal val="visible"/>
                                      </p:to>
                                    </p:set>
                                  </p:childTnLst>
                                </p:cTn>
                              </p:par>
                            </p:childTnLst>
                          </p:cTn>
                        </p:par>
                        <p:par>
                          <p:cTn id="61" fill="hold">
                            <p:stCondLst>
                              <p:cond delay="16000"/>
                            </p:stCondLst>
                            <p:childTnLst>
                              <p:par>
                                <p:cTn id="62" presetID="1" presetClass="entr" presetSubtype="0" fill="hold" grpId="0" nodeType="afterEffect">
                                  <p:stCondLst>
                                    <p:cond delay="1600"/>
                                  </p:stCondLst>
                                  <p:childTnLst>
                                    <p:set>
                                      <p:cBhvr>
                                        <p:cTn id="63" dur="1" fill="hold">
                                          <p:stCondLst>
                                            <p:cond delay="0"/>
                                          </p:stCondLst>
                                        </p:cTn>
                                        <p:tgtEl>
                                          <p:spTgt spid="47"/>
                                        </p:tgtEl>
                                        <p:attrNameLst>
                                          <p:attrName>style.visibility</p:attrName>
                                        </p:attrNameLst>
                                      </p:cBhvr>
                                      <p:to>
                                        <p:strVal val="visible"/>
                                      </p:to>
                                    </p:set>
                                  </p:childTnLst>
                                </p:cTn>
                              </p:par>
                            </p:childTnLst>
                          </p:cTn>
                        </p:par>
                        <p:par>
                          <p:cTn id="64" fill="hold">
                            <p:stCondLst>
                              <p:cond delay="17600"/>
                            </p:stCondLst>
                            <p:childTnLst>
                              <p:par>
                                <p:cTn id="65" presetID="1" presetClass="entr" presetSubtype="0" fill="hold" grpId="0" nodeType="afterEffect">
                                  <p:stCondLst>
                                    <p:cond delay="16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9200"/>
                            </p:stCondLst>
                            <p:childTnLst>
                              <p:par>
                                <p:cTn id="68" presetID="1" presetClass="entr" presetSubtype="0" fill="hold" grpId="0" nodeType="afterEffect">
                                  <p:stCondLst>
                                    <p:cond delay="1600"/>
                                  </p:stCondLst>
                                  <p:childTnLst>
                                    <p:set>
                                      <p:cBhvr>
                                        <p:cTn id="6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19673"/>
            <a:ext cx="10131425" cy="1952095"/>
          </a:xfrm>
        </p:spPr>
        <p:txBody>
          <a:bodyPr>
            <a:normAutofit/>
          </a:bodyPr>
          <a:lstStyle/>
          <a:p>
            <a:r>
              <a:rPr lang="en-US" sz="1600" b="1" dirty="0" smtClean="0">
                <a:solidFill>
                  <a:schemeClr val="tx1">
                    <a:lumMod val="85000"/>
                  </a:schemeClr>
                </a:solidFill>
                <a:latin typeface="+mn-lt"/>
              </a:rPr>
              <a:t>Question 7</a:t>
            </a:r>
            <a:r>
              <a:rPr lang="en-US" dirty="0" smtClean="0"/>
              <a:t/>
            </a:r>
            <a:br>
              <a:rPr lang="en-US" dirty="0" smtClean="0"/>
            </a:br>
            <a:r>
              <a:rPr lang="en-US" dirty="0" smtClean="0"/>
              <a:t>Python 3 changed handling for </a:t>
            </a:r>
            <a:r>
              <a:rPr lang="en-US" dirty="0" err="1" smtClean="0"/>
              <a:t>unicode</a:t>
            </a:r>
            <a:r>
              <a:rPr lang="en-US" dirty="0"/>
              <a:t> </a:t>
            </a:r>
            <a:r>
              <a:rPr lang="en-US" dirty="0" smtClean="0"/>
              <a:t> strings (binary/emoji). How would I print one?</a:t>
            </a:r>
            <a:endParaRPr lang="en-US" dirty="0"/>
          </a:p>
        </p:txBody>
      </p:sp>
      <p:sp>
        <p:nvSpPr>
          <p:cNvPr id="4" name="Content Placeholder 3"/>
          <p:cNvSpPr>
            <a:spLocks noGrp="1"/>
          </p:cNvSpPr>
          <p:nvPr>
            <p:ph idx="1"/>
          </p:nvPr>
        </p:nvSpPr>
        <p:spPr>
          <a:xfrm>
            <a:off x="685801" y="2294851"/>
            <a:ext cx="10131425" cy="3274333"/>
          </a:xfrm>
        </p:spPr>
        <p:txBody>
          <a:bodyPr/>
          <a:lstStyle/>
          <a:p>
            <a:pPr marL="342900" indent="-342900">
              <a:buFont typeface="+mj-lt"/>
              <a:buAutoNum type="alphaUcPeriod"/>
            </a:pPr>
            <a:r>
              <a:rPr lang="en-US" dirty="0" smtClean="0"/>
              <a:t>print(</a:t>
            </a:r>
            <a:r>
              <a:rPr lang="en-US" dirty="0" err="1" smtClean="0"/>
              <a:t>unicode</a:t>
            </a:r>
            <a:r>
              <a:rPr lang="en-US" dirty="0" smtClean="0"/>
              <a:t>(‘\U0001FAA9’))</a:t>
            </a:r>
          </a:p>
          <a:p>
            <a:pPr marL="342900" indent="-342900">
              <a:buFont typeface="+mj-lt"/>
              <a:buAutoNum type="alphaUcPeriod"/>
            </a:pPr>
            <a:r>
              <a:rPr lang="mr-IN" dirty="0" err="1" smtClean="0"/>
              <a:t>print</a:t>
            </a:r>
            <a:r>
              <a:rPr lang="mr-IN" dirty="0" smtClean="0"/>
              <a:t>(</a:t>
            </a:r>
            <a:r>
              <a:rPr lang="mr-IN" dirty="0" err="1" smtClean="0"/>
              <a:t>u</a:t>
            </a:r>
            <a:r>
              <a:rPr lang="mr-IN" dirty="0"/>
              <a:t>'\U0001F4A9</a:t>
            </a:r>
            <a:r>
              <a:rPr lang="mr-IN" dirty="0" smtClean="0"/>
              <a:t>')</a:t>
            </a:r>
            <a:endParaRPr lang="en-US" dirty="0" smtClean="0"/>
          </a:p>
          <a:p>
            <a:pPr marL="342900" indent="-342900">
              <a:buFont typeface="+mj-lt"/>
              <a:buAutoNum type="alphaUcPeriod"/>
            </a:pPr>
            <a:r>
              <a:rPr lang="mr-IN" dirty="0" err="1"/>
              <a:t>print</a:t>
            </a:r>
            <a:r>
              <a:rPr lang="mr-IN" dirty="0"/>
              <a:t>(</a:t>
            </a:r>
            <a:r>
              <a:rPr lang="mr-IN" dirty="0" err="1"/>
              <a:t>u</a:t>
            </a:r>
            <a:r>
              <a:rPr lang="mr-IN" dirty="0"/>
              <a:t>'\</a:t>
            </a:r>
            <a:r>
              <a:rPr lang="mr-IN" dirty="0" smtClean="0"/>
              <a:t>U0001F4A9’</a:t>
            </a:r>
            <a:r>
              <a:rPr lang="en-US" dirty="0" smtClean="0"/>
              <a:t>.decode()</a:t>
            </a:r>
            <a:r>
              <a:rPr lang="mr-IN" dirty="0" smtClean="0"/>
              <a:t>)</a:t>
            </a:r>
            <a:endParaRPr lang="en-US" dirty="0" smtClean="0"/>
          </a:p>
          <a:p>
            <a:pPr marL="342900" indent="-342900">
              <a:buFont typeface="+mj-lt"/>
              <a:buAutoNum type="alphaUcPeriod"/>
            </a:pPr>
            <a:r>
              <a:rPr lang="mr-IN" dirty="0" err="1"/>
              <a:t>print</a:t>
            </a:r>
            <a:r>
              <a:rPr lang="mr-IN" dirty="0"/>
              <a:t>(</a:t>
            </a:r>
            <a:r>
              <a:rPr lang="mr-IN" dirty="0" err="1"/>
              <a:t>u</a:t>
            </a:r>
            <a:r>
              <a:rPr lang="mr-IN" dirty="0"/>
              <a:t>'\</a:t>
            </a:r>
            <a:r>
              <a:rPr lang="mr-IN" dirty="0" smtClean="0"/>
              <a:t>U0001F4A9’</a:t>
            </a:r>
            <a:r>
              <a:rPr lang="en-US" dirty="0" smtClean="0"/>
              <a:t>.decode</a:t>
            </a:r>
            <a:r>
              <a:rPr lang="mr-IN" dirty="0" smtClean="0"/>
              <a:t>)</a:t>
            </a:r>
            <a:endParaRPr lang="mr-IN" dirty="0"/>
          </a:p>
        </p:txBody>
      </p:sp>
      <p:sp>
        <p:nvSpPr>
          <p:cNvPr id="28" name="Oval 27"/>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Oval 32"/>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Oval 33"/>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Oval 34"/>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Oval 35"/>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Oval 36"/>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Oval 37"/>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Oval 38"/>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Oval 39"/>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Oval 45"/>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Oval 46"/>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48"/>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extBox 49"/>
          <p:cNvSpPr txBox="1"/>
          <p:nvPr/>
        </p:nvSpPr>
        <p:spPr>
          <a:xfrm>
            <a:off x="9494537" y="5903714"/>
            <a:ext cx="2545084" cy="276999"/>
          </a:xfrm>
          <a:prstGeom prst="rect">
            <a:avLst/>
          </a:prstGeom>
          <a:noFill/>
        </p:spPr>
        <p:txBody>
          <a:bodyPr wrap="square" rtlCol="0">
            <a:spAutoFit/>
          </a:bodyPr>
          <a:lstStyle/>
          <a:p>
            <a:pPr algn="r"/>
            <a:r>
              <a:rPr lang="en-US" sz="1200" b="1" dirty="0" smtClean="0"/>
              <a:t>Time is up</a:t>
            </a:r>
            <a:endParaRPr lang="en-US" sz="1200" b="1" dirty="0"/>
          </a:p>
        </p:txBody>
      </p:sp>
      <p:sp>
        <p:nvSpPr>
          <p:cNvPr id="51" name="TextBox 50"/>
          <p:cNvSpPr txBox="1"/>
          <p:nvPr/>
        </p:nvSpPr>
        <p:spPr>
          <a:xfrm>
            <a:off x="167640" y="5903714"/>
            <a:ext cx="2545084" cy="276999"/>
          </a:xfrm>
          <a:prstGeom prst="rect">
            <a:avLst/>
          </a:prstGeom>
          <a:noFill/>
        </p:spPr>
        <p:txBody>
          <a:bodyPr wrap="square" rtlCol="0">
            <a:spAutoFit/>
          </a:bodyPr>
          <a:lstStyle/>
          <a:p>
            <a:r>
              <a:rPr lang="en-US" sz="1200" b="1" dirty="0" smtClean="0"/>
              <a:t>Countdown to next question</a:t>
            </a:r>
            <a:endParaRPr lang="en-US" sz="1200" b="1" dirty="0"/>
          </a:p>
        </p:txBody>
      </p:sp>
    </p:spTree>
    <p:extLst>
      <p:ext uri="{BB962C8B-B14F-4D97-AF65-F5344CB8AC3E}">
        <p14:creationId xmlns:p14="http://schemas.microsoft.com/office/powerpoint/2010/main" val="19595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80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800"/>
                            </p:stCondLst>
                            <p:childTnLst>
                              <p:par>
                                <p:cTn id="8" presetID="1" presetClass="entr" presetSubtype="0" fill="hold" grpId="0" nodeType="afterEffect">
                                  <p:stCondLst>
                                    <p:cond delay="8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1600"/>
                            </p:stCondLst>
                            <p:childTnLst>
                              <p:par>
                                <p:cTn id="11" presetID="1" presetClass="entr" presetSubtype="0" fill="hold" grpId="0" nodeType="afterEffect">
                                  <p:stCondLst>
                                    <p:cond delay="80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2400"/>
                            </p:stCondLst>
                            <p:childTnLst>
                              <p:par>
                                <p:cTn id="14" presetID="1" presetClass="entr" presetSubtype="0" fill="hold" grpId="0" nodeType="afterEffect">
                                  <p:stCondLst>
                                    <p:cond delay="80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3200"/>
                            </p:stCondLst>
                            <p:childTnLst>
                              <p:par>
                                <p:cTn id="17" presetID="1" presetClass="entr" presetSubtype="0" fill="hold" grpId="0" nodeType="afterEffect">
                                  <p:stCondLst>
                                    <p:cond delay="80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80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4800"/>
                            </p:stCondLst>
                            <p:childTnLst>
                              <p:par>
                                <p:cTn id="23" presetID="1" presetClass="entr" presetSubtype="0" fill="hold" grpId="0" nodeType="afterEffect">
                                  <p:stCondLst>
                                    <p:cond delay="80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5600"/>
                            </p:stCondLst>
                            <p:childTnLst>
                              <p:par>
                                <p:cTn id="26" presetID="1" presetClass="entr" presetSubtype="0" fill="hold" grpId="0" nodeType="afterEffect">
                                  <p:stCondLst>
                                    <p:cond delay="80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6400"/>
                            </p:stCondLst>
                            <p:childTnLst>
                              <p:par>
                                <p:cTn id="29" presetID="1" presetClass="entr" presetSubtype="0" fill="hold" grpId="0" nodeType="afterEffect">
                                  <p:stCondLst>
                                    <p:cond delay="800"/>
                                  </p:stCondLst>
                                  <p:childTnLst>
                                    <p:set>
                                      <p:cBhvr>
                                        <p:cTn id="30" dur="1" fill="hold">
                                          <p:stCondLst>
                                            <p:cond delay="0"/>
                                          </p:stCondLst>
                                        </p:cTn>
                                        <p:tgtEl>
                                          <p:spTgt spid="36"/>
                                        </p:tgtEl>
                                        <p:attrNameLst>
                                          <p:attrName>style.visibility</p:attrName>
                                        </p:attrNameLst>
                                      </p:cBhvr>
                                      <p:to>
                                        <p:strVal val="visible"/>
                                      </p:to>
                                    </p:set>
                                  </p:childTnLst>
                                </p:cTn>
                              </p:par>
                            </p:childTnLst>
                          </p:cTn>
                        </p:par>
                        <p:par>
                          <p:cTn id="31" fill="hold">
                            <p:stCondLst>
                              <p:cond delay="7200"/>
                            </p:stCondLst>
                            <p:childTnLst>
                              <p:par>
                                <p:cTn id="32" presetID="1" presetClass="entr" presetSubtype="0" fill="hold" grpId="0" nodeType="afterEffect">
                                  <p:stCondLst>
                                    <p:cond delay="80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8000"/>
                            </p:stCondLst>
                            <p:childTnLst>
                              <p:par>
                                <p:cTn id="35" presetID="1" presetClass="entr" presetSubtype="0" fill="hold" grpId="0" nodeType="afterEffect">
                                  <p:stCondLst>
                                    <p:cond delay="800"/>
                                  </p:stCondLst>
                                  <p:childTnLst>
                                    <p:set>
                                      <p:cBhvr>
                                        <p:cTn id="36" dur="1" fill="hold">
                                          <p:stCondLst>
                                            <p:cond delay="0"/>
                                          </p:stCondLst>
                                        </p:cTn>
                                        <p:tgtEl>
                                          <p:spTgt spid="38"/>
                                        </p:tgtEl>
                                        <p:attrNameLst>
                                          <p:attrName>style.visibility</p:attrName>
                                        </p:attrNameLst>
                                      </p:cBhvr>
                                      <p:to>
                                        <p:strVal val="visible"/>
                                      </p:to>
                                    </p:set>
                                  </p:childTnLst>
                                </p:cTn>
                              </p:par>
                            </p:childTnLst>
                          </p:cTn>
                        </p:par>
                        <p:par>
                          <p:cTn id="37" fill="hold">
                            <p:stCondLst>
                              <p:cond delay="8800"/>
                            </p:stCondLst>
                            <p:childTnLst>
                              <p:par>
                                <p:cTn id="38" presetID="1" presetClass="entr" presetSubtype="0" fill="hold" grpId="0" nodeType="afterEffect">
                                  <p:stCondLst>
                                    <p:cond delay="800"/>
                                  </p:stCondLst>
                                  <p:childTnLst>
                                    <p:set>
                                      <p:cBhvr>
                                        <p:cTn id="39" dur="1" fill="hold">
                                          <p:stCondLst>
                                            <p:cond delay="0"/>
                                          </p:stCondLst>
                                        </p:cTn>
                                        <p:tgtEl>
                                          <p:spTgt spid="39"/>
                                        </p:tgtEl>
                                        <p:attrNameLst>
                                          <p:attrName>style.visibility</p:attrName>
                                        </p:attrNameLst>
                                      </p:cBhvr>
                                      <p:to>
                                        <p:strVal val="visible"/>
                                      </p:to>
                                    </p:set>
                                  </p:childTnLst>
                                </p:cTn>
                              </p:par>
                            </p:childTnLst>
                          </p:cTn>
                        </p:par>
                        <p:par>
                          <p:cTn id="40" fill="hold">
                            <p:stCondLst>
                              <p:cond delay="9600"/>
                            </p:stCondLst>
                            <p:childTnLst>
                              <p:par>
                                <p:cTn id="41" presetID="1" presetClass="entr" presetSubtype="0" fill="hold" grpId="0" nodeType="afterEffect">
                                  <p:stCondLst>
                                    <p:cond delay="80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10400"/>
                            </p:stCondLst>
                            <p:childTnLst>
                              <p:par>
                                <p:cTn id="44" presetID="1" presetClass="entr" presetSubtype="0" fill="hold" grpId="0" nodeType="afterEffect">
                                  <p:stCondLst>
                                    <p:cond delay="800"/>
                                  </p:stCondLst>
                                  <p:childTnLst>
                                    <p:set>
                                      <p:cBhvr>
                                        <p:cTn id="45" dur="1" fill="hold">
                                          <p:stCondLst>
                                            <p:cond delay="0"/>
                                          </p:stCondLst>
                                        </p:cTn>
                                        <p:tgtEl>
                                          <p:spTgt spid="41"/>
                                        </p:tgtEl>
                                        <p:attrNameLst>
                                          <p:attrName>style.visibility</p:attrName>
                                        </p:attrNameLst>
                                      </p:cBhvr>
                                      <p:to>
                                        <p:strVal val="visible"/>
                                      </p:to>
                                    </p:set>
                                  </p:childTnLst>
                                </p:cTn>
                              </p:par>
                            </p:childTnLst>
                          </p:cTn>
                        </p:par>
                        <p:par>
                          <p:cTn id="46" fill="hold">
                            <p:stCondLst>
                              <p:cond delay="11200"/>
                            </p:stCondLst>
                            <p:childTnLst>
                              <p:par>
                                <p:cTn id="47" presetID="1" presetClass="entr" presetSubtype="0" fill="hold" grpId="0" nodeType="afterEffect">
                                  <p:stCondLst>
                                    <p:cond delay="80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12000"/>
                            </p:stCondLst>
                            <p:childTnLst>
                              <p:par>
                                <p:cTn id="50" presetID="1" presetClass="entr" presetSubtype="0" fill="hold" grpId="0" nodeType="afterEffect">
                                  <p:stCondLst>
                                    <p:cond delay="800"/>
                                  </p:stCondLst>
                                  <p:childTnLst>
                                    <p:set>
                                      <p:cBhvr>
                                        <p:cTn id="51" dur="1" fill="hold">
                                          <p:stCondLst>
                                            <p:cond delay="0"/>
                                          </p:stCondLst>
                                        </p:cTn>
                                        <p:tgtEl>
                                          <p:spTgt spid="43"/>
                                        </p:tgtEl>
                                        <p:attrNameLst>
                                          <p:attrName>style.visibility</p:attrName>
                                        </p:attrNameLst>
                                      </p:cBhvr>
                                      <p:to>
                                        <p:strVal val="visible"/>
                                      </p:to>
                                    </p:set>
                                  </p:childTnLst>
                                </p:cTn>
                              </p:par>
                            </p:childTnLst>
                          </p:cTn>
                        </p:par>
                        <p:par>
                          <p:cTn id="52" fill="hold">
                            <p:stCondLst>
                              <p:cond delay="12800"/>
                            </p:stCondLst>
                            <p:childTnLst>
                              <p:par>
                                <p:cTn id="53" presetID="1" presetClass="entr" presetSubtype="0" fill="hold" grpId="0" nodeType="afterEffect">
                                  <p:stCondLst>
                                    <p:cond delay="80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13600"/>
                            </p:stCondLst>
                            <p:childTnLst>
                              <p:par>
                                <p:cTn id="56" presetID="1" presetClass="entr" presetSubtype="0" fill="hold" grpId="0" nodeType="afterEffect">
                                  <p:stCondLst>
                                    <p:cond delay="800"/>
                                  </p:stCondLst>
                                  <p:childTnLst>
                                    <p:set>
                                      <p:cBhvr>
                                        <p:cTn id="57" dur="1" fill="hold">
                                          <p:stCondLst>
                                            <p:cond delay="0"/>
                                          </p:stCondLst>
                                        </p:cTn>
                                        <p:tgtEl>
                                          <p:spTgt spid="45"/>
                                        </p:tgtEl>
                                        <p:attrNameLst>
                                          <p:attrName>style.visibility</p:attrName>
                                        </p:attrNameLst>
                                      </p:cBhvr>
                                      <p:to>
                                        <p:strVal val="visible"/>
                                      </p:to>
                                    </p:set>
                                  </p:childTnLst>
                                </p:cTn>
                              </p:par>
                            </p:childTnLst>
                          </p:cTn>
                        </p:par>
                        <p:par>
                          <p:cTn id="58" fill="hold">
                            <p:stCondLst>
                              <p:cond delay="14400"/>
                            </p:stCondLst>
                            <p:childTnLst>
                              <p:par>
                                <p:cTn id="59" presetID="1" presetClass="entr" presetSubtype="0" fill="hold" grpId="0" nodeType="afterEffect">
                                  <p:stCondLst>
                                    <p:cond delay="1600"/>
                                  </p:stCondLst>
                                  <p:childTnLst>
                                    <p:set>
                                      <p:cBhvr>
                                        <p:cTn id="60" dur="1" fill="hold">
                                          <p:stCondLst>
                                            <p:cond delay="0"/>
                                          </p:stCondLst>
                                        </p:cTn>
                                        <p:tgtEl>
                                          <p:spTgt spid="46"/>
                                        </p:tgtEl>
                                        <p:attrNameLst>
                                          <p:attrName>style.visibility</p:attrName>
                                        </p:attrNameLst>
                                      </p:cBhvr>
                                      <p:to>
                                        <p:strVal val="visible"/>
                                      </p:to>
                                    </p:set>
                                  </p:childTnLst>
                                </p:cTn>
                              </p:par>
                            </p:childTnLst>
                          </p:cTn>
                        </p:par>
                        <p:par>
                          <p:cTn id="61" fill="hold">
                            <p:stCondLst>
                              <p:cond delay="16000"/>
                            </p:stCondLst>
                            <p:childTnLst>
                              <p:par>
                                <p:cTn id="62" presetID="1" presetClass="entr" presetSubtype="0" fill="hold" grpId="0" nodeType="afterEffect">
                                  <p:stCondLst>
                                    <p:cond delay="1600"/>
                                  </p:stCondLst>
                                  <p:childTnLst>
                                    <p:set>
                                      <p:cBhvr>
                                        <p:cTn id="63" dur="1" fill="hold">
                                          <p:stCondLst>
                                            <p:cond delay="0"/>
                                          </p:stCondLst>
                                        </p:cTn>
                                        <p:tgtEl>
                                          <p:spTgt spid="47"/>
                                        </p:tgtEl>
                                        <p:attrNameLst>
                                          <p:attrName>style.visibility</p:attrName>
                                        </p:attrNameLst>
                                      </p:cBhvr>
                                      <p:to>
                                        <p:strVal val="visible"/>
                                      </p:to>
                                    </p:set>
                                  </p:childTnLst>
                                </p:cTn>
                              </p:par>
                            </p:childTnLst>
                          </p:cTn>
                        </p:par>
                        <p:par>
                          <p:cTn id="64" fill="hold">
                            <p:stCondLst>
                              <p:cond delay="17600"/>
                            </p:stCondLst>
                            <p:childTnLst>
                              <p:par>
                                <p:cTn id="65" presetID="1" presetClass="entr" presetSubtype="0" fill="hold" grpId="0" nodeType="afterEffect">
                                  <p:stCondLst>
                                    <p:cond delay="16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9200"/>
                            </p:stCondLst>
                            <p:childTnLst>
                              <p:par>
                                <p:cTn id="68" presetID="1" presetClass="entr" presetSubtype="0" fill="hold" grpId="0" nodeType="afterEffect">
                                  <p:stCondLst>
                                    <p:cond delay="1600"/>
                                  </p:stCondLst>
                                  <p:childTnLst>
                                    <p:set>
                                      <p:cBhvr>
                                        <p:cTn id="6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we’ll cover today</a:t>
            </a:r>
            <a:br>
              <a:rPr lang="en-US" dirty="0" smtClean="0"/>
            </a:br>
            <a:r>
              <a:rPr lang="en-US" sz="2400" dirty="0" smtClean="0">
                <a:solidFill>
                  <a:schemeClr val="tx1">
                    <a:lumMod val="85000"/>
                  </a:schemeClr>
                </a:solidFill>
              </a:rPr>
              <a:t>This format is 100% inspired on </a:t>
            </a:r>
            <a:r>
              <a:rPr lang="en-US" sz="2400" dirty="0" err="1" smtClean="0">
                <a:solidFill>
                  <a:schemeClr val="tx1">
                    <a:lumMod val="85000"/>
                  </a:schemeClr>
                </a:solidFill>
              </a:rPr>
              <a:t>PyData’s</a:t>
            </a:r>
            <a:r>
              <a:rPr lang="en-US" sz="2400" dirty="0" smtClean="0">
                <a:solidFill>
                  <a:schemeClr val="tx1">
                    <a:lumMod val="85000"/>
                  </a:schemeClr>
                </a:solidFill>
              </a:rPr>
              <a:t> format</a:t>
            </a:r>
            <a:endParaRPr lang="en-US" sz="2400" dirty="0">
              <a:solidFill>
                <a:schemeClr val="tx1">
                  <a:lumMod val="85000"/>
                </a:schemeClr>
              </a:solidFill>
            </a:endParaRPr>
          </a:p>
        </p:txBody>
      </p:sp>
      <p:sp>
        <p:nvSpPr>
          <p:cNvPr id="3" name="Content Placeholder 2"/>
          <p:cNvSpPr>
            <a:spLocks noGrp="1"/>
          </p:cNvSpPr>
          <p:nvPr>
            <p:ph idx="1"/>
          </p:nvPr>
        </p:nvSpPr>
        <p:spPr/>
        <p:txBody>
          <a:bodyPr/>
          <a:lstStyle/>
          <a:p>
            <a:r>
              <a:rPr lang="en-US" b="1" u="sng" dirty="0" smtClean="0"/>
              <a:t>What is a </a:t>
            </a:r>
            <a:r>
              <a:rPr lang="en-US" b="1" u="sng" dirty="0" err="1" smtClean="0"/>
              <a:t>PyData</a:t>
            </a:r>
            <a:r>
              <a:rPr lang="en-US" b="1" u="sng" dirty="0" smtClean="0"/>
              <a:t>?</a:t>
            </a:r>
          </a:p>
          <a:p>
            <a:r>
              <a:rPr lang="en-US" dirty="0" smtClean="0"/>
              <a:t>A</a:t>
            </a:r>
            <a:r>
              <a:rPr lang="mr-IN" dirty="0" smtClean="0"/>
              <a:t>…</a:t>
            </a:r>
            <a:r>
              <a:rPr lang="en-US" dirty="0" smtClean="0"/>
              <a:t> normal</a:t>
            </a:r>
            <a:r>
              <a:rPr lang="mr-IN" dirty="0" smtClean="0"/>
              <a:t>…</a:t>
            </a:r>
            <a:r>
              <a:rPr lang="en-US" dirty="0" smtClean="0"/>
              <a:t> Python Refresher</a:t>
            </a:r>
          </a:p>
          <a:p>
            <a:r>
              <a:rPr lang="en-US" dirty="0" smtClean="0"/>
              <a:t>Whose Data Science is it Anyway</a:t>
            </a:r>
          </a:p>
          <a:p>
            <a:r>
              <a:rPr lang="en-US" dirty="0" smtClean="0"/>
              <a:t>The Radar Meme Team: Engineering Division</a:t>
            </a:r>
          </a:p>
          <a:p>
            <a:r>
              <a:rPr lang="en-US" dirty="0" smtClean="0"/>
              <a:t>Wrap Up</a:t>
            </a:r>
          </a:p>
          <a:p>
            <a:endParaRPr lang="en-US" dirty="0" smtClean="0"/>
          </a:p>
        </p:txBody>
      </p:sp>
    </p:spTree>
    <p:extLst>
      <p:ext uri="{BB962C8B-B14F-4D97-AF65-F5344CB8AC3E}">
        <p14:creationId xmlns:p14="http://schemas.microsoft.com/office/powerpoint/2010/main" val="86839274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19673"/>
            <a:ext cx="10131425" cy="1952095"/>
          </a:xfrm>
        </p:spPr>
        <p:txBody>
          <a:bodyPr>
            <a:normAutofit/>
          </a:bodyPr>
          <a:lstStyle/>
          <a:p>
            <a:r>
              <a:rPr lang="en-US" sz="1600" b="1" dirty="0" smtClean="0">
                <a:solidFill>
                  <a:schemeClr val="tx1">
                    <a:lumMod val="85000"/>
                  </a:schemeClr>
                </a:solidFill>
                <a:latin typeface="+mn-lt"/>
              </a:rPr>
              <a:t>Question 8</a:t>
            </a:r>
            <a:r>
              <a:rPr lang="en-US" dirty="0" smtClean="0"/>
              <a:t/>
            </a:r>
            <a:br>
              <a:rPr lang="en-US" dirty="0" smtClean="0"/>
            </a:br>
            <a:r>
              <a:rPr lang="en-US" dirty="0" smtClean="0"/>
              <a:t>For Loop Question</a:t>
            </a:r>
            <a:endParaRPr lang="en-US" dirty="0"/>
          </a:p>
        </p:txBody>
      </p:sp>
      <p:sp>
        <p:nvSpPr>
          <p:cNvPr id="4" name="Content Placeholder 3"/>
          <p:cNvSpPr>
            <a:spLocks noGrp="1"/>
          </p:cNvSpPr>
          <p:nvPr>
            <p:ph idx="1"/>
          </p:nvPr>
        </p:nvSpPr>
        <p:spPr>
          <a:xfrm>
            <a:off x="685801" y="2294851"/>
            <a:ext cx="10131425" cy="3274333"/>
          </a:xfrm>
        </p:spPr>
        <p:txBody>
          <a:bodyPr/>
          <a:lstStyle/>
          <a:p>
            <a:pPr marL="342900" indent="-342900">
              <a:buFont typeface="+mj-lt"/>
              <a:buAutoNum type="alphaUcPeriod"/>
            </a:pPr>
            <a:r>
              <a:rPr lang="en-US" dirty="0" smtClean="0"/>
              <a:t>print(</a:t>
            </a:r>
            <a:r>
              <a:rPr lang="en-US" dirty="0" err="1" smtClean="0"/>
              <a:t>unicode</a:t>
            </a:r>
            <a:r>
              <a:rPr lang="en-US" dirty="0" smtClean="0"/>
              <a:t>(‘\U0001FAA9’))</a:t>
            </a:r>
          </a:p>
          <a:p>
            <a:pPr marL="342900" indent="-342900">
              <a:buFont typeface="+mj-lt"/>
              <a:buAutoNum type="alphaUcPeriod"/>
            </a:pPr>
            <a:r>
              <a:rPr lang="mr-IN" dirty="0" err="1" smtClean="0"/>
              <a:t>print</a:t>
            </a:r>
            <a:r>
              <a:rPr lang="mr-IN" dirty="0" smtClean="0"/>
              <a:t>(</a:t>
            </a:r>
            <a:r>
              <a:rPr lang="mr-IN" dirty="0" err="1" smtClean="0"/>
              <a:t>u</a:t>
            </a:r>
            <a:r>
              <a:rPr lang="mr-IN" dirty="0"/>
              <a:t>'\U0001F4A9</a:t>
            </a:r>
            <a:r>
              <a:rPr lang="mr-IN" dirty="0" smtClean="0"/>
              <a:t>')</a:t>
            </a:r>
            <a:endParaRPr lang="en-US" dirty="0" smtClean="0"/>
          </a:p>
          <a:p>
            <a:pPr marL="342900" indent="-342900">
              <a:buFont typeface="+mj-lt"/>
              <a:buAutoNum type="alphaUcPeriod"/>
            </a:pPr>
            <a:r>
              <a:rPr lang="mr-IN" dirty="0" err="1"/>
              <a:t>print</a:t>
            </a:r>
            <a:r>
              <a:rPr lang="mr-IN" dirty="0"/>
              <a:t>(</a:t>
            </a:r>
            <a:r>
              <a:rPr lang="mr-IN" dirty="0" err="1"/>
              <a:t>u</a:t>
            </a:r>
            <a:r>
              <a:rPr lang="mr-IN" dirty="0"/>
              <a:t>'\</a:t>
            </a:r>
            <a:r>
              <a:rPr lang="mr-IN" dirty="0" smtClean="0"/>
              <a:t>U0001F4A9’</a:t>
            </a:r>
            <a:r>
              <a:rPr lang="en-US" dirty="0" smtClean="0"/>
              <a:t>.decode()</a:t>
            </a:r>
            <a:r>
              <a:rPr lang="mr-IN" dirty="0" smtClean="0"/>
              <a:t>)</a:t>
            </a:r>
            <a:endParaRPr lang="en-US" dirty="0" smtClean="0"/>
          </a:p>
          <a:p>
            <a:pPr marL="342900" indent="-342900">
              <a:buFont typeface="+mj-lt"/>
              <a:buAutoNum type="alphaUcPeriod"/>
            </a:pPr>
            <a:r>
              <a:rPr lang="mr-IN" dirty="0" err="1"/>
              <a:t>print</a:t>
            </a:r>
            <a:r>
              <a:rPr lang="mr-IN" dirty="0"/>
              <a:t>(</a:t>
            </a:r>
            <a:r>
              <a:rPr lang="mr-IN" dirty="0" err="1"/>
              <a:t>u</a:t>
            </a:r>
            <a:r>
              <a:rPr lang="mr-IN" dirty="0"/>
              <a:t>'\</a:t>
            </a:r>
            <a:r>
              <a:rPr lang="mr-IN" dirty="0" smtClean="0"/>
              <a:t>U0001F4A9’</a:t>
            </a:r>
            <a:r>
              <a:rPr lang="en-US" dirty="0" smtClean="0"/>
              <a:t>.decode</a:t>
            </a:r>
            <a:r>
              <a:rPr lang="mr-IN" dirty="0" smtClean="0"/>
              <a:t>)</a:t>
            </a:r>
            <a:endParaRPr lang="mr-IN" dirty="0"/>
          </a:p>
        </p:txBody>
      </p:sp>
      <p:sp>
        <p:nvSpPr>
          <p:cNvPr id="28" name="Oval 27"/>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Oval 32"/>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Oval 33"/>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Oval 34"/>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Oval 35"/>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Oval 36"/>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Oval 37"/>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Oval 38"/>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Oval 39"/>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Oval 45"/>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Oval 46"/>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48"/>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extBox 49"/>
          <p:cNvSpPr txBox="1"/>
          <p:nvPr/>
        </p:nvSpPr>
        <p:spPr>
          <a:xfrm>
            <a:off x="9494537" y="5903714"/>
            <a:ext cx="2545084" cy="276999"/>
          </a:xfrm>
          <a:prstGeom prst="rect">
            <a:avLst/>
          </a:prstGeom>
          <a:noFill/>
        </p:spPr>
        <p:txBody>
          <a:bodyPr wrap="square" rtlCol="0">
            <a:spAutoFit/>
          </a:bodyPr>
          <a:lstStyle/>
          <a:p>
            <a:pPr algn="r"/>
            <a:r>
              <a:rPr lang="en-US" sz="1200" b="1" dirty="0" smtClean="0"/>
              <a:t>Time is up</a:t>
            </a:r>
            <a:endParaRPr lang="en-US" sz="1200" b="1" dirty="0"/>
          </a:p>
        </p:txBody>
      </p:sp>
      <p:sp>
        <p:nvSpPr>
          <p:cNvPr id="51" name="TextBox 50"/>
          <p:cNvSpPr txBox="1"/>
          <p:nvPr/>
        </p:nvSpPr>
        <p:spPr>
          <a:xfrm>
            <a:off x="167640" y="5903714"/>
            <a:ext cx="2545084" cy="276999"/>
          </a:xfrm>
          <a:prstGeom prst="rect">
            <a:avLst/>
          </a:prstGeom>
          <a:noFill/>
        </p:spPr>
        <p:txBody>
          <a:bodyPr wrap="square" rtlCol="0">
            <a:spAutoFit/>
          </a:bodyPr>
          <a:lstStyle/>
          <a:p>
            <a:r>
              <a:rPr lang="en-US" sz="1200" b="1" dirty="0" smtClean="0"/>
              <a:t>Countdown to next question</a:t>
            </a:r>
            <a:endParaRPr lang="en-US" sz="1200" b="1" dirty="0"/>
          </a:p>
        </p:txBody>
      </p:sp>
    </p:spTree>
    <p:extLst>
      <p:ext uri="{BB962C8B-B14F-4D97-AF65-F5344CB8AC3E}">
        <p14:creationId xmlns:p14="http://schemas.microsoft.com/office/powerpoint/2010/main" val="66484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75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75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grpId="0" nodeType="afterEffect">
                                  <p:stCondLst>
                                    <p:cond delay="75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75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grpId="0" nodeType="afterEffect">
                                  <p:stCondLst>
                                    <p:cond delay="75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grpId="0" nodeType="afterEffect">
                                  <p:stCondLst>
                                    <p:cond delay="75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5250"/>
                            </p:stCondLst>
                            <p:childTnLst>
                              <p:par>
                                <p:cTn id="26" presetID="1" presetClass="entr" presetSubtype="0" fill="hold" grpId="0" nodeType="afterEffect">
                                  <p:stCondLst>
                                    <p:cond delay="75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grpId="0" nodeType="afterEffect">
                                  <p:stCondLst>
                                    <p:cond delay="750"/>
                                  </p:stCondLst>
                                  <p:childTnLst>
                                    <p:set>
                                      <p:cBhvr>
                                        <p:cTn id="30" dur="1" fill="hold">
                                          <p:stCondLst>
                                            <p:cond delay="0"/>
                                          </p:stCondLst>
                                        </p:cTn>
                                        <p:tgtEl>
                                          <p:spTgt spid="36"/>
                                        </p:tgtEl>
                                        <p:attrNameLst>
                                          <p:attrName>style.visibility</p:attrName>
                                        </p:attrNameLst>
                                      </p:cBhvr>
                                      <p:to>
                                        <p:strVal val="visible"/>
                                      </p:to>
                                    </p:set>
                                  </p:childTnLst>
                                </p:cTn>
                              </p:par>
                            </p:childTnLst>
                          </p:cTn>
                        </p:par>
                        <p:par>
                          <p:cTn id="31" fill="hold">
                            <p:stCondLst>
                              <p:cond delay="6750"/>
                            </p:stCondLst>
                            <p:childTnLst>
                              <p:par>
                                <p:cTn id="32" presetID="1" presetClass="entr" presetSubtype="0" fill="hold" grpId="0" nodeType="afterEffect">
                                  <p:stCondLst>
                                    <p:cond delay="75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7500"/>
                            </p:stCondLst>
                            <p:childTnLst>
                              <p:par>
                                <p:cTn id="35" presetID="1" presetClass="entr" presetSubtype="0" fill="hold" grpId="0" nodeType="afterEffect">
                                  <p:stCondLst>
                                    <p:cond delay="750"/>
                                  </p:stCondLst>
                                  <p:childTnLst>
                                    <p:set>
                                      <p:cBhvr>
                                        <p:cTn id="36" dur="1" fill="hold">
                                          <p:stCondLst>
                                            <p:cond delay="0"/>
                                          </p:stCondLst>
                                        </p:cTn>
                                        <p:tgtEl>
                                          <p:spTgt spid="38"/>
                                        </p:tgtEl>
                                        <p:attrNameLst>
                                          <p:attrName>style.visibility</p:attrName>
                                        </p:attrNameLst>
                                      </p:cBhvr>
                                      <p:to>
                                        <p:strVal val="visible"/>
                                      </p:to>
                                    </p:set>
                                  </p:childTnLst>
                                </p:cTn>
                              </p:par>
                            </p:childTnLst>
                          </p:cTn>
                        </p:par>
                        <p:par>
                          <p:cTn id="37" fill="hold">
                            <p:stCondLst>
                              <p:cond delay="8250"/>
                            </p:stCondLst>
                            <p:childTnLst>
                              <p:par>
                                <p:cTn id="38" presetID="1" presetClass="entr" presetSubtype="0" fill="hold" grpId="0" nodeType="afterEffect">
                                  <p:stCondLst>
                                    <p:cond delay="750"/>
                                  </p:stCondLst>
                                  <p:childTnLst>
                                    <p:set>
                                      <p:cBhvr>
                                        <p:cTn id="39" dur="1" fill="hold">
                                          <p:stCondLst>
                                            <p:cond delay="0"/>
                                          </p:stCondLst>
                                        </p:cTn>
                                        <p:tgtEl>
                                          <p:spTgt spid="39"/>
                                        </p:tgtEl>
                                        <p:attrNameLst>
                                          <p:attrName>style.visibility</p:attrName>
                                        </p:attrNameLst>
                                      </p:cBhvr>
                                      <p:to>
                                        <p:strVal val="visible"/>
                                      </p:to>
                                    </p:set>
                                  </p:childTnLst>
                                </p:cTn>
                              </p:par>
                            </p:childTnLst>
                          </p:cTn>
                        </p:par>
                        <p:par>
                          <p:cTn id="40" fill="hold">
                            <p:stCondLst>
                              <p:cond delay="9000"/>
                            </p:stCondLst>
                            <p:childTnLst>
                              <p:par>
                                <p:cTn id="41" presetID="1" presetClass="entr" presetSubtype="0" fill="hold" grpId="0" nodeType="afterEffect">
                                  <p:stCondLst>
                                    <p:cond delay="75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9750"/>
                            </p:stCondLst>
                            <p:childTnLst>
                              <p:par>
                                <p:cTn id="44" presetID="1" presetClass="entr" presetSubtype="0" fill="hold" grpId="0" nodeType="afterEffect">
                                  <p:stCondLst>
                                    <p:cond delay="750"/>
                                  </p:stCondLst>
                                  <p:childTnLst>
                                    <p:set>
                                      <p:cBhvr>
                                        <p:cTn id="45" dur="1" fill="hold">
                                          <p:stCondLst>
                                            <p:cond delay="0"/>
                                          </p:stCondLst>
                                        </p:cTn>
                                        <p:tgtEl>
                                          <p:spTgt spid="41"/>
                                        </p:tgtEl>
                                        <p:attrNameLst>
                                          <p:attrName>style.visibility</p:attrName>
                                        </p:attrNameLst>
                                      </p:cBhvr>
                                      <p:to>
                                        <p:strVal val="visible"/>
                                      </p:to>
                                    </p:set>
                                  </p:childTnLst>
                                </p:cTn>
                              </p:par>
                            </p:childTnLst>
                          </p:cTn>
                        </p:par>
                        <p:par>
                          <p:cTn id="46" fill="hold">
                            <p:stCondLst>
                              <p:cond delay="10500"/>
                            </p:stCondLst>
                            <p:childTnLst>
                              <p:par>
                                <p:cTn id="47" presetID="1" presetClass="entr" presetSubtype="0" fill="hold" grpId="0" nodeType="afterEffect">
                                  <p:stCondLst>
                                    <p:cond delay="75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11250"/>
                            </p:stCondLst>
                            <p:childTnLst>
                              <p:par>
                                <p:cTn id="50" presetID="1" presetClass="entr" presetSubtype="0" fill="hold" grpId="0" nodeType="afterEffect">
                                  <p:stCondLst>
                                    <p:cond delay="750"/>
                                  </p:stCondLst>
                                  <p:childTnLst>
                                    <p:set>
                                      <p:cBhvr>
                                        <p:cTn id="51" dur="1" fill="hold">
                                          <p:stCondLst>
                                            <p:cond delay="0"/>
                                          </p:stCondLst>
                                        </p:cTn>
                                        <p:tgtEl>
                                          <p:spTgt spid="43"/>
                                        </p:tgtEl>
                                        <p:attrNameLst>
                                          <p:attrName>style.visibility</p:attrName>
                                        </p:attrNameLst>
                                      </p:cBhvr>
                                      <p:to>
                                        <p:strVal val="visible"/>
                                      </p:to>
                                    </p:set>
                                  </p:childTnLst>
                                </p:cTn>
                              </p:par>
                            </p:childTnLst>
                          </p:cTn>
                        </p:par>
                        <p:par>
                          <p:cTn id="52" fill="hold">
                            <p:stCondLst>
                              <p:cond delay="12000"/>
                            </p:stCondLst>
                            <p:childTnLst>
                              <p:par>
                                <p:cTn id="53" presetID="1" presetClass="entr" presetSubtype="0" fill="hold" grpId="0" nodeType="afterEffect">
                                  <p:stCondLst>
                                    <p:cond delay="75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12750"/>
                            </p:stCondLst>
                            <p:childTnLst>
                              <p:par>
                                <p:cTn id="56" presetID="1" presetClass="entr" presetSubtype="0" fill="hold" grpId="0" nodeType="afterEffect">
                                  <p:stCondLst>
                                    <p:cond delay="750"/>
                                  </p:stCondLst>
                                  <p:childTnLst>
                                    <p:set>
                                      <p:cBhvr>
                                        <p:cTn id="57" dur="1" fill="hold">
                                          <p:stCondLst>
                                            <p:cond delay="0"/>
                                          </p:stCondLst>
                                        </p:cTn>
                                        <p:tgtEl>
                                          <p:spTgt spid="45"/>
                                        </p:tgtEl>
                                        <p:attrNameLst>
                                          <p:attrName>style.visibility</p:attrName>
                                        </p:attrNameLst>
                                      </p:cBhvr>
                                      <p:to>
                                        <p:strVal val="visible"/>
                                      </p:to>
                                    </p:set>
                                  </p:childTnLst>
                                </p:cTn>
                              </p:par>
                            </p:childTnLst>
                          </p:cTn>
                        </p:par>
                        <p:par>
                          <p:cTn id="58" fill="hold">
                            <p:stCondLst>
                              <p:cond delay="13500"/>
                            </p:stCondLst>
                            <p:childTnLst>
                              <p:par>
                                <p:cTn id="59" presetID="1" presetClass="entr" presetSubtype="0" fill="hold" grpId="0" nodeType="afterEffect">
                                  <p:stCondLst>
                                    <p:cond delay="1250"/>
                                  </p:stCondLst>
                                  <p:childTnLst>
                                    <p:set>
                                      <p:cBhvr>
                                        <p:cTn id="60" dur="1" fill="hold">
                                          <p:stCondLst>
                                            <p:cond delay="0"/>
                                          </p:stCondLst>
                                        </p:cTn>
                                        <p:tgtEl>
                                          <p:spTgt spid="46"/>
                                        </p:tgtEl>
                                        <p:attrNameLst>
                                          <p:attrName>style.visibility</p:attrName>
                                        </p:attrNameLst>
                                      </p:cBhvr>
                                      <p:to>
                                        <p:strVal val="visible"/>
                                      </p:to>
                                    </p:set>
                                  </p:childTnLst>
                                </p:cTn>
                              </p:par>
                            </p:childTnLst>
                          </p:cTn>
                        </p:par>
                        <p:par>
                          <p:cTn id="61" fill="hold">
                            <p:stCondLst>
                              <p:cond delay="14750"/>
                            </p:stCondLst>
                            <p:childTnLst>
                              <p:par>
                                <p:cTn id="62" presetID="1" presetClass="entr" presetSubtype="0" fill="hold" grpId="0" nodeType="afterEffect">
                                  <p:stCondLst>
                                    <p:cond delay="1250"/>
                                  </p:stCondLst>
                                  <p:childTnLst>
                                    <p:set>
                                      <p:cBhvr>
                                        <p:cTn id="63" dur="1" fill="hold">
                                          <p:stCondLst>
                                            <p:cond delay="0"/>
                                          </p:stCondLst>
                                        </p:cTn>
                                        <p:tgtEl>
                                          <p:spTgt spid="47"/>
                                        </p:tgtEl>
                                        <p:attrNameLst>
                                          <p:attrName>style.visibility</p:attrName>
                                        </p:attrNameLst>
                                      </p:cBhvr>
                                      <p:to>
                                        <p:strVal val="visible"/>
                                      </p:to>
                                    </p:set>
                                  </p:childTnLst>
                                </p:cTn>
                              </p:par>
                            </p:childTnLst>
                          </p:cTn>
                        </p:par>
                        <p:par>
                          <p:cTn id="64" fill="hold">
                            <p:stCondLst>
                              <p:cond delay="16000"/>
                            </p:stCondLst>
                            <p:childTnLst>
                              <p:par>
                                <p:cTn id="65" presetID="1" presetClass="entr" presetSubtype="0" fill="hold" grpId="0" nodeType="afterEffect">
                                  <p:stCondLst>
                                    <p:cond delay="125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7250"/>
                            </p:stCondLst>
                            <p:childTnLst>
                              <p:par>
                                <p:cTn id="68" presetID="1" presetClass="entr" presetSubtype="0" fill="hold" grpId="0" nodeType="afterEffect">
                                  <p:stCondLst>
                                    <p:cond delay="1250"/>
                                  </p:stCondLst>
                                  <p:childTnLst>
                                    <p:set>
                                      <p:cBhvr>
                                        <p:cTn id="6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tx1">
                    <a:lumMod val="85000"/>
                  </a:schemeClr>
                </a:solidFill>
                <a:latin typeface="+mn-lt"/>
              </a:rPr>
              <a:t>Answer 1</a:t>
            </a:r>
            <a:r>
              <a:rPr lang="en-US" dirty="0" smtClean="0"/>
              <a:t/>
            </a:r>
            <a:br>
              <a:rPr lang="en-US" dirty="0" smtClean="0"/>
            </a:br>
            <a:r>
              <a:rPr lang="en-US" dirty="0" smtClean="0"/>
              <a:t>What is the most correct way to print x to the screen?</a:t>
            </a:r>
            <a:endParaRPr lang="en-US" dirty="0"/>
          </a:p>
        </p:txBody>
      </p:sp>
      <p:sp>
        <p:nvSpPr>
          <p:cNvPr id="4" name="Content Placeholder 3"/>
          <p:cNvSpPr>
            <a:spLocks noGrp="1"/>
          </p:cNvSpPr>
          <p:nvPr>
            <p:ph idx="1"/>
          </p:nvPr>
        </p:nvSpPr>
        <p:spPr>
          <a:xfrm>
            <a:off x="685801" y="2142067"/>
            <a:ext cx="10131425" cy="3839633"/>
          </a:xfrm>
        </p:spPr>
        <p:txBody>
          <a:bodyPr/>
          <a:lstStyle/>
          <a:p>
            <a:pPr marL="342900" indent="-342900">
              <a:buFont typeface="+mj-lt"/>
              <a:buAutoNum type="alphaUcPeriod"/>
            </a:pPr>
            <a:r>
              <a:rPr lang="en-US" dirty="0"/>
              <a:t>p</a:t>
            </a:r>
            <a:r>
              <a:rPr lang="en-US" dirty="0" smtClean="0"/>
              <a:t>rint x</a:t>
            </a:r>
          </a:p>
          <a:p>
            <a:pPr marL="800100" lvl="1" indent="-342900">
              <a:buFont typeface="+mj-lt"/>
              <a:buAutoNum type="alphaUcPeriod"/>
            </a:pPr>
            <a:r>
              <a:rPr lang="en-US" dirty="0" smtClean="0"/>
              <a:t>This is partially wrong. It works in Python 2 but we’re trying to switch from Python 2.</a:t>
            </a:r>
          </a:p>
          <a:p>
            <a:pPr marL="342900" indent="-342900">
              <a:buFont typeface="+mj-lt"/>
              <a:buAutoNum type="alphaUcPeriod"/>
            </a:pPr>
            <a:r>
              <a:rPr lang="en-US" b="1" u="sng" dirty="0">
                <a:solidFill>
                  <a:schemeClr val="accent1"/>
                </a:solidFill>
              </a:rPr>
              <a:t>p</a:t>
            </a:r>
            <a:r>
              <a:rPr lang="en-US" b="1" u="sng" dirty="0" smtClean="0">
                <a:solidFill>
                  <a:schemeClr val="accent1"/>
                </a:solidFill>
              </a:rPr>
              <a:t>rint(x)</a:t>
            </a:r>
          </a:p>
          <a:p>
            <a:pPr marL="800100" lvl="1" indent="-342900">
              <a:buFont typeface="+mj-lt"/>
              <a:buAutoNum type="alphaUcPeriod"/>
            </a:pPr>
            <a:r>
              <a:rPr lang="en-US" b="1" u="sng" dirty="0" smtClean="0">
                <a:solidFill>
                  <a:schemeClr val="accent1"/>
                </a:solidFill>
              </a:rPr>
              <a:t>+1 Point. This method will work in both Python 2 &amp; Python 3.</a:t>
            </a:r>
          </a:p>
          <a:p>
            <a:pPr marL="342900" indent="-342900">
              <a:buFont typeface="+mj-lt"/>
              <a:buAutoNum type="alphaUcPeriod"/>
            </a:pPr>
            <a:r>
              <a:rPr lang="en-US" dirty="0" err="1" smtClean="0"/>
              <a:t>x.print</a:t>
            </a:r>
            <a:endParaRPr lang="en-US" dirty="0" smtClean="0"/>
          </a:p>
          <a:p>
            <a:pPr marL="800100" lvl="1" indent="-342900">
              <a:buFont typeface="+mj-lt"/>
              <a:buAutoNum type="alphaUcPeriod"/>
            </a:pPr>
            <a:r>
              <a:rPr lang="en-US" dirty="0" smtClean="0"/>
              <a:t>This won’t return you anything.</a:t>
            </a:r>
          </a:p>
          <a:p>
            <a:pPr marL="342900" indent="-342900">
              <a:buFont typeface="+mj-lt"/>
              <a:buAutoNum type="alphaUcPeriod"/>
            </a:pPr>
            <a:r>
              <a:rPr lang="en-US" b="1" u="sng" dirty="0" smtClean="0">
                <a:solidFill>
                  <a:srgbClr val="FE7B80"/>
                </a:solidFill>
              </a:rPr>
              <a:t>public class </a:t>
            </a:r>
            <a:r>
              <a:rPr lang="en-US" b="1" u="sng" dirty="0" err="1" smtClean="0">
                <a:solidFill>
                  <a:srgbClr val="FE7B80"/>
                </a:solidFill>
              </a:rPr>
              <a:t>PrintX</a:t>
            </a:r>
            <a:r>
              <a:rPr lang="en-US" b="1" u="sng" dirty="0">
                <a:solidFill>
                  <a:srgbClr val="FE7B80"/>
                </a:solidFill>
              </a:rPr>
              <a:t> </a:t>
            </a:r>
            <a:r>
              <a:rPr lang="en-US" b="1" u="sng" dirty="0" smtClean="0">
                <a:solidFill>
                  <a:srgbClr val="FE7B80"/>
                </a:solidFill>
              </a:rPr>
              <a:t>{ public static void main(String[] </a:t>
            </a:r>
            <a:r>
              <a:rPr lang="en-US" b="1" u="sng" dirty="0" err="1" smtClean="0">
                <a:solidFill>
                  <a:srgbClr val="FE7B80"/>
                </a:solidFill>
              </a:rPr>
              <a:t>args</a:t>
            </a:r>
            <a:r>
              <a:rPr lang="en-US" b="1" u="sng" dirty="0" smtClean="0">
                <a:solidFill>
                  <a:srgbClr val="FE7B80"/>
                </a:solidFill>
              </a:rPr>
              <a:t>) { </a:t>
            </a:r>
            <a:r>
              <a:rPr lang="en-US" b="1" u="sng" dirty="0" err="1" smtClean="0">
                <a:solidFill>
                  <a:srgbClr val="FE7B80"/>
                </a:solidFill>
              </a:rPr>
              <a:t>System.out.println</a:t>
            </a:r>
            <a:r>
              <a:rPr lang="en-US" b="1" u="sng" dirty="0" smtClean="0">
                <a:solidFill>
                  <a:srgbClr val="FE7B80"/>
                </a:solidFill>
              </a:rPr>
              <a:t>(x); } }</a:t>
            </a:r>
          </a:p>
          <a:p>
            <a:pPr marL="800100" lvl="1" indent="-342900">
              <a:buFont typeface="+mj-lt"/>
              <a:buAutoNum type="alphaUcPeriod"/>
            </a:pPr>
            <a:r>
              <a:rPr lang="en-US" b="1" u="sng" dirty="0" smtClean="0">
                <a:solidFill>
                  <a:srgbClr val="FE7B80"/>
                </a:solidFill>
              </a:rPr>
              <a:t>-</a:t>
            </a:r>
            <a:r>
              <a:rPr lang="en-US" b="1" u="sng" dirty="0">
                <a:solidFill>
                  <a:srgbClr val="FE7B80"/>
                </a:solidFill>
              </a:rPr>
              <a:t>1</a:t>
            </a:r>
            <a:r>
              <a:rPr lang="en-US" b="1" u="sng" dirty="0" smtClean="0">
                <a:solidFill>
                  <a:srgbClr val="FE7B80"/>
                </a:solidFill>
              </a:rPr>
              <a:t> Point. Don’t bring your Java here.</a:t>
            </a:r>
            <a:endParaRPr lang="en-US" b="1" u="sng" dirty="0">
              <a:solidFill>
                <a:srgbClr val="FE7B80"/>
              </a:solidFill>
            </a:endParaRPr>
          </a:p>
        </p:txBody>
      </p:sp>
    </p:spTree>
    <p:extLst>
      <p:ext uri="{BB962C8B-B14F-4D97-AF65-F5344CB8AC3E}">
        <p14:creationId xmlns:p14="http://schemas.microsoft.com/office/powerpoint/2010/main" val="14642011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tx1">
                    <a:lumMod val="85000"/>
                  </a:schemeClr>
                </a:solidFill>
                <a:latin typeface="+mn-lt"/>
              </a:rPr>
              <a:t>Answer 2</a:t>
            </a:r>
            <a:r>
              <a:rPr lang="en-US" dirty="0" smtClean="0"/>
              <a:t/>
            </a:r>
            <a:br>
              <a:rPr lang="en-US" dirty="0" smtClean="0"/>
            </a:br>
            <a:r>
              <a:rPr lang="en-US" dirty="0" smtClean="0"/>
              <a:t>Which of these variable declarations are wrong?</a:t>
            </a:r>
            <a:endParaRPr lang="en-US" dirty="0"/>
          </a:p>
        </p:txBody>
      </p:sp>
      <p:sp>
        <p:nvSpPr>
          <p:cNvPr id="4" name="Content Placeholder 3"/>
          <p:cNvSpPr>
            <a:spLocks noGrp="1"/>
          </p:cNvSpPr>
          <p:nvPr>
            <p:ph idx="1"/>
          </p:nvPr>
        </p:nvSpPr>
        <p:spPr>
          <a:xfrm>
            <a:off x="685801" y="2142067"/>
            <a:ext cx="10131425" cy="3972983"/>
          </a:xfrm>
        </p:spPr>
        <p:txBody>
          <a:bodyPr/>
          <a:lstStyle/>
          <a:p>
            <a:pPr marL="342900" indent="-342900">
              <a:buFont typeface="+mj-lt"/>
              <a:buAutoNum type="alphaUcPeriod"/>
            </a:pPr>
            <a:r>
              <a:rPr lang="en-US" dirty="0" err="1" smtClean="0"/>
              <a:t>never_gonna_give_you_up</a:t>
            </a:r>
            <a:r>
              <a:rPr lang="en-US" dirty="0" smtClean="0"/>
              <a:t> = True</a:t>
            </a:r>
          </a:p>
          <a:p>
            <a:pPr marL="800100" lvl="1" indent="-342900">
              <a:buFont typeface="+mj-lt"/>
              <a:buAutoNum type="alphaUcPeriod"/>
            </a:pPr>
            <a:r>
              <a:rPr lang="en-US" dirty="0" smtClean="0"/>
              <a:t>This is how you declare a </a:t>
            </a:r>
            <a:r>
              <a:rPr lang="en-US" dirty="0" err="1" smtClean="0"/>
              <a:t>boolean</a:t>
            </a:r>
            <a:r>
              <a:rPr lang="en-US" dirty="0" smtClean="0"/>
              <a:t> for True or False</a:t>
            </a:r>
          </a:p>
          <a:p>
            <a:pPr marL="342900" indent="-342900">
              <a:buFont typeface="+mj-lt"/>
              <a:buAutoNum type="alphaUcPeriod"/>
            </a:pPr>
            <a:r>
              <a:rPr lang="en-US" dirty="0" err="1" smtClean="0"/>
              <a:t>never_gonna_let_you</a:t>
            </a:r>
            <a:r>
              <a:rPr lang="en-US" dirty="0" smtClean="0"/>
              <a:t> = ‘down’</a:t>
            </a:r>
          </a:p>
          <a:p>
            <a:pPr marL="800100" lvl="1" indent="-342900">
              <a:buFont typeface="+mj-lt"/>
              <a:buAutoNum type="alphaUcPeriod"/>
            </a:pPr>
            <a:r>
              <a:rPr lang="en-US" dirty="0" smtClean="0"/>
              <a:t>This is how you declare a String</a:t>
            </a:r>
          </a:p>
          <a:p>
            <a:pPr marL="342900" indent="-342900">
              <a:buFont typeface="+mj-lt"/>
              <a:buAutoNum type="alphaUcPeriod"/>
            </a:pPr>
            <a:r>
              <a:rPr lang="en-US" dirty="0" err="1" smtClean="0"/>
              <a:t>never_gonna_run_around</a:t>
            </a:r>
            <a:r>
              <a:rPr lang="en-US" dirty="0" smtClean="0"/>
              <a:t> = 1</a:t>
            </a:r>
          </a:p>
          <a:p>
            <a:pPr marL="800100" lvl="1" indent="-342900">
              <a:buFont typeface="+mj-lt"/>
              <a:buAutoNum type="alphaUcPeriod"/>
            </a:pPr>
            <a:r>
              <a:rPr lang="en-US" dirty="0" smtClean="0"/>
              <a:t>This is how you declare an integer (and it’ll stay an integer unless you force it into a float)</a:t>
            </a:r>
          </a:p>
          <a:p>
            <a:pPr marL="342900" indent="-342900">
              <a:buFont typeface="+mj-lt"/>
              <a:buAutoNum type="alphaUcPeriod"/>
            </a:pPr>
            <a:r>
              <a:rPr lang="en-US" b="1" u="sng" dirty="0" err="1" smtClean="0">
                <a:solidFill>
                  <a:schemeClr val="accent1"/>
                </a:solidFill>
              </a:rPr>
              <a:t>never_gonna_say_good</a:t>
            </a:r>
            <a:r>
              <a:rPr lang="en-US" b="1" u="sng" dirty="0" smtClean="0">
                <a:solidFill>
                  <a:schemeClr val="accent1"/>
                </a:solidFill>
              </a:rPr>
              <a:t> = “bye”;</a:t>
            </a:r>
          </a:p>
          <a:p>
            <a:pPr marL="800100" lvl="1" indent="-342900">
              <a:buFont typeface="+mj-lt"/>
              <a:buAutoNum type="alphaUcPeriod"/>
            </a:pPr>
            <a:r>
              <a:rPr lang="en-US" b="1" u="sng" dirty="0" smtClean="0">
                <a:solidFill>
                  <a:schemeClr val="accent1"/>
                </a:solidFill>
              </a:rPr>
              <a:t>+1 Point. While you </a:t>
            </a:r>
            <a:r>
              <a:rPr lang="en-US" b="1" i="1" u="sng" dirty="0" smtClean="0">
                <a:solidFill>
                  <a:schemeClr val="accent1"/>
                </a:solidFill>
              </a:rPr>
              <a:t>can</a:t>
            </a:r>
            <a:r>
              <a:rPr lang="en-US" b="1" u="sng" dirty="0" smtClean="0">
                <a:solidFill>
                  <a:schemeClr val="accent1"/>
                </a:solidFill>
              </a:rPr>
              <a:t> declare a string with double quotes, the semi-colon at the end is unnecessary</a:t>
            </a:r>
          </a:p>
          <a:p>
            <a:pPr marL="342900" indent="-342900">
              <a:buFont typeface="+mj-lt"/>
              <a:buAutoNum type="alphaUcPeriod"/>
            </a:pPr>
            <a:r>
              <a:rPr lang="en-US" dirty="0" err="1" smtClean="0"/>
              <a:t>and_desert_you</a:t>
            </a:r>
            <a:r>
              <a:rPr lang="en-US" dirty="0" smtClean="0"/>
              <a:t> = 2.0</a:t>
            </a:r>
          </a:p>
          <a:p>
            <a:pPr marL="800100" lvl="1" indent="-342900">
              <a:buFont typeface="+mj-lt"/>
              <a:buAutoNum type="alphaUcPeriod"/>
            </a:pPr>
            <a:r>
              <a:rPr lang="en-US" dirty="0" smtClean="0"/>
              <a:t>This is how you declare a float for decimals</a:t>
            </a:r>
          </a:p>
        </p:txBody>
      </p:sp>
    </p:spTree>
    <p:extLst>
      <p:ext uri="{BB962C8B-B14F-4D97-AF65-F5344CB8AC3E}">
        <p14:creationId xmlns:p14="http://schemas.microsoft.com/office/powerpoint/2010/main" val="14800624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tx1">
                    <a:lumMod val="85000"/>
                  </a:schemeClr>
                </a:solidFill>
                <a:latin typeface="+mn-lt"/>
              </a:rPr>
              <a:t>Answer 3</a:t>
            </a:r>
            <a:r>
              <a:rPr lang="en-US" dirty="0" smtClean="0"/>
              <a:t/>
            </a:r>
            <a:br>
              <a:rPr lang="en-US" dirty="0" smtClean="0"/>
            </a:br>
            <a:r>
              <a:rPr lang="en-US" dirty="0" smtClean="0"/>
              <a:t>How should I list the ways 137 is falling apart, so that I can add to it later?</a:t>
            </a:r>
            <a:endParaRPr lang="en-US" dirty="0"/>
          </a:p>
        </p:txBody>
      </p:sp>
      <p:sp>
        <p:nvSpPr>
          <p:cNvPr id="4" name="Content Placeholder 3"/>
          <p:cNvSpPr>
            <a:spLocks noGrp="1"/>
          </p:cNvSpPr>
          <p:nvPr>
            <p:ph idx="1"/>
          </p:nvPr>
        </p:nvSpPr>
        <p:spPr>
          <a:xfrm>
            <a:off x="685801" y="2142067"/>
            <a:ext cx="10131425" cy="3761647"/>
          </a:xfrm>
        </p:spPr>
        <p:txBody>
          <a:bodyPr/>
          <a:lstStyle/>
          <a:p>
            <a:pPr marL="342900" indent="-342900">
              <a:buFont typeface="+mj-lt"/>
              <a:buAutoNum type="alphaUcPeriod"/>
            </a:pPr>
            <a:r>
              <a:rPr lang="en-US" b="1" u="sng" dirty="0" smtClean="0">
                <a:solidFill>
                  <a:schemeClr val="accent1"/>
                </a:solidFill>
              </a:rPr>
              <a:t>building = [“Network”, “AC”, ”Roof”, ”Bugs”, “Restroom”]</a:t>
            </a:r>
          </a:p>
          <a:p>
            <a:pPr marL="800100" lvl="1" indent="-342900">
              <a:buFont typeface="+mj-lt"/>
              <a:buAutoNum type="alphaUcPeriod"/>
            </a:pPr>
            <a:r>
              <a:rPr lang="en-US" b="1" u="sng" dirty="0" smtClean="0">
                <a:solidFill>
                  <a:schemeClr val="accent1"/>
                </a:solidFill>
              </a:rPr>
              <a:t>+1 Point. Use Square Brackets to create a ‘List’, which is an object you can add &amp; edit.</a:t>
            </a:r>
          </a:p>
          <a:p>
            <a:pPr marL="342900" indent="-342900">
              <a:buFont typeface="+mj-lt"/>
              <a:buAutoNum type="alphaUcPeriod"/>
            </a:pPr>
            <a:r>
              <a:rPr lang="en-US" dirty="0"/>
              <a:t>building = </a:t>
            </a:r>
            <a:r>
              <a:rPr lang="en-US" dirty="0" smtClean="0"/>
              <a:t>(“</a:t>
            </a:r>
            <a:r>
              <a:rPr lang="en-US" dirty="0"/>
              <a:t>Network”, “AC”, ”Roof”, ”Bugs”, “Restroom</a:t>
            </a:r>
            <a:r>
              <a:rPr lang="en-US" dirty="0" smtClean="0"/>
              <a:t>”)</a:t>
            </a:r>
            <a:endParaRPr lang="en-US" dirty="0"/>
          </a:p>
          <a:p>
            <a:pPr marL="800100" lvl="1" indent="-342900">
              <a:buFont typeface="+mj-lt"/>
              <a:buAutoNum type="alphaUcPeriod"/>
            </a:pPr>
            <a:r>
              <a:rPr lang="en-US" dirty="0" smtClean="0"/>
              <a:t>This is a Python Tuple, which is an object you cannot add &amp; edit after you create it.</a:t>
            </a:r>
          </a:p>
          <a:p>
            <a:pPr marL="342900" indent="-342900">
              <a:buFont typeface="+mj-lt"/>
              <a:buAutoNum type="alphaUcPeriod"/>
            </a:pPr>
            <a:r>
              <a:rPr lang="en-US" dirty="0"/>
              <a:t>building = [“Network</a:t>
            </a:r>
            <a:r>
              <a:rPr lang="en-US" dirty="0" smtClean="0"/>
              <a:t>”; </a:t>
            </a:r>
            <a:r>
              <a:rPr lang="en-US" dirty="0"/>
              <a:t>“AC</a:t>
            </a:r>
            <a:r>
              <a:rPr lang="en-US" dirty="0" smtClean="0"/>
              <a:t>”; </a:t>
            </a:r>
            <a:r>
              <a:rPr lang="en-US" dirty="0"/>
              <a:t>”Roof</a:t>
            </a:r>
            <a:r>
              <a:rPr lang="en-US" dirty="0" smtClean="0"/>
              <a:t>”; ”</a:t>
            </a:r>
            <a:r>
              <a:rPr lang="en-US" dirty="0"/>
              <a:t>Bugs</a:t>
            </a:r>
            <a:r>
              <a:rPr lang="en-US" dirty="0" smtClean="0"/>
              <a:t>”; </a:t>
            </a:r>
            <a:r>
              <a:rPr lang="en-US" dirty="0"/>
              <a:t>“Restroom”]</a:t>
            </a:r>
          </a:p>
          <a:p>
            <a:pPr marL="800100" lvl="1" indent="-342900">
              <a:buFont typeface="+mj-lt"/>
              <a:buAutoNum type="alphaUcPeriod"/>
            </a:pPr>
            <a:r>
              <a:rPr lang="en-US" dirty="0" smtClean="0"/>
              <a:t>Semi colons do not delimit lists</a:t>
            </a:r>
            <a:endParaRPr lang="en-US" dirty="0"/>
          </a:p>
          <a:p>
            <a:pPr marL="342900" indent="-342900">
              <a:buFont typeface="+mj-lt"/>
              <a:buAutoNum type="alphaUcPeriod"/>
            </a:pPr>
            <a:r>
              <a:rPr lang="en-US" dirty="0"/>
              <a:t>building = </a:t>
            </a:r>
            <a:r>
              <a:rPr lang="en-US" dirty="0" smtClean="0"/>
              <a:t>(“</a:t>
            </a:r>
            <a:r>
              <a:rPr lang="en-US" dirty="0"/>
              <a:t>Network”; “AC”; ”Roof”; ”Bugs”; “Restroom</a:t>
            </a:r>
            <a:r>
              <a:rPr lang="en-US" dirty="0" smtClean="0"/>
              <a:t>”)</a:t>
            </a:r>
            <a:endParaRPr lang="en-US" dirty="0"/>
          </a:p>
          <a:p>
            <a:pPr marL="800100" lvl="1" indent="-342900">
              <a:buFont typeface="+mj-lt"/>
              <a:buAutoNum type="alphaUcPeriod"/>
            </a:pPr>
            <a:r>
              <a:rPr lang="mr-IN" dirty="0" smtClean="0"/>
              <a:t>…</a:t>
            </a:r>
            <a:r>
              <a:rPr lang="en-US" dirty="0" smtClean="0"/>
              <a:t>And semi colons do not delimit tuples either</a:t>
            </a:r>
            <a:endParaRPr lang="en-US" dirty="0"/>
          </a:p>
        </p:txBody>
      </p:sp>
    </p:spTree>
    <p:extLst>
      <p:ext uri="{BB962C8B-B14F-4D97-AF65-F5344CB8AC3E}">
        <p14:creationId xmlns:p14="http://schemas.microsoft.com/office/powerpoint/2010/main" val="10064539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498090"/>
            <a:ext cx="7162813" cy="1456267"/>
          </a:xfrm>
        </p:spPr>
        <p:txBody>
          <a:bodyPr/>
          <a:lstStyle/>
          <a:p>
            <a:r>
              <a:rPr lang="en-US" sz="1600" b="1" dirty="0" smtClean="0">
                <a:solidFill>
                  <a:schemeClr val="tx1">
                    <a:lumMod val="85000"/>
                  </a:schemeClr>
                </a:solidFill>
                <a:latin typeface="+mn-lt"/>
              </a:rPr>
              <a:t>Answer 4</a:t>
            </a:r>
            <a:r>
              <a:rPr lang="en-US" dirty="0" smtClean="0"/>
              <a:t/>
            </a:r>
            <a:br>
              <a:rPr lang="en-US" dirty="0" smtClean="0"/>
            </a:br>
            <a:r>
              <a:rPr lang="en-US" dirty="0" smtClean="0"/>
              <a:t>What color is this dress?</a:t>
            </a:r>
            <a:endParaRPr lang="en-US" dirty="0"/>
          </a:p>
        </p:txBody>
      </p:sp>
      <p:sp>
        <p:nvSpPr>
          <p:cNvPr id="4" name="Content Placeholder 3"/>
          <p:cNvSpPr>
            <a:spLocks noGrp="1"/>
          </p:cNvSpPr>
          <p:nvPr>
            <p:ph idx="1"/>
          </p:nvPr>
        </p:nvSpPr>
        <p:spPr>
          <a:xfrm>
            <a:off x="685801" y="1909752"/>
            <a:ext cx="7162813" cy="4691769"/>
          </a:xfrm>
        </p:spPr>
        <p:txBody>
          <a:bodyPr>
            <a:normAutofit/>
          </a:bodyPr>
          <a:lstStyle/>
          <a:p>
            <a:pPr marL="0" indent="0">
              <a:buNone/>
            </a:pPr>
            <a:r>
              <a:rPr lang="en-US" dirty="0" smtClean="0"/>
              <a:t>Assume that x = [‘Purple and White’, </a:t>
            </a:r>
            <a:r>
              <a:rPr lang="en-US" dirty="0"/>
              <a:t>‘Gold and White</a:t>
            </a:r>
            <a:r>
              <a:rPr lang="en-US" dirty="0" smtClean="0"/>
              <a:t>’, ‘Black and Blue’]</a:t>
            </a:r>
          </a:p>
          <a:p>
            <a:pPr marL="342900" indent="-342900">
              <a:buFont typeface="+mj-lt"/>
              <a:buAutoNum type="alphaUcPeriod"/>
            </a:pPr>
            <a:endParaRPr lang="en-US" sz="200" dirty="0" smtClean="0"/>
          </a:p>
          <a:p>
            <a:pPr marL="342900" indent="-342900">
              <a:buFont typeface="+mj-lt"/>
              <a:buAutoNum type="alphaUcPeriod"/>
            </a:pPr>
            <a:r>
              <a:rPr lang="en-US" dirty="0" smtClean="0"/>
              <a:t>x[0]</a:t>
            </a:r>
          </a:p>
          <a:p>
            <a:pPr marL="800100" lvl="1" indent="-342900">
              <a:buFont typeface="+mj-lt"/>
              <a:buAutoNum type="alphaUcPeriod"/>
            </a:pPr>
            <a:r>
              <a:rPr lang="en-US" dirty="0" smtClean="0"/>
              <a:t>Python is zero-indexed so this’ll return ‘Purple &amp; White’</a:t>
            </a:r>
            <a:r>
              <a:rPr lang="mr-IN" dirty="0" smtClean="0"/>
              <a:t>…</a:t>
            </a:r>
            <a:r>
              <a:rPr lang="en-US" dirty="0" smtClean="0"/>
              <a:t> which science agrees isn’t this dress’ color</a:t>
            </a:r>
          </a:p>
          <a:p>
            <a:pPr marL="342900" indent="-342900">
              <a:buFont typeface="+mj-lt"/>
              <a:buAutoNum type="alphaUcPeriod"/>
            </a:pPr>
            <a:r>
              <a:rPr lang="en-US" dirty="0" smtClean="0"/>
              <a:t>x[1]</a:t>
            </a:r>
          </a:p>
          <a:p>
            <a:pPr marL="800100" lvl="1" indent="-342900">
              <a:buFont typeface="+mj-lt"/>
              <a:buAutoNum type="alphaUcPeriod"/>
            </a:pPr>
            <a:r>
              <a:rPr lang="en-US" dirty="0" smtClean="0"/>
              <a:t>This’ll return ‘Gold and White’ which science says is not the right answer.</a:t>
            </a:r>
            <a:endParaRPr lang="en-US" dirty="0"/>
          </a:p>
          <a:p>
            <a:pPr marL="342900" indent="-342900">
              <a:buFont typeface="+mj-lt"/>
              <a:buAutoNum type="alphaUcPeriod"/>
            </a:pPr>
            <a:r>
              <a:rPr lang="en-US" b="1" u="sng" dirty="0" smtClean="0">
                <a:solidFill>
                  <a:schemeClr val="accent1"/>
                </a:solidFill>
              </a:rPr>
              <a:t>x[2]</a:t>
            </a:r>
          </a:p>
          <a:p>
            <a:pPr marL="800100" lvl="1" indent="-342900">
              <a:buFont typeface="+mj-lt"/>
              <a:buAutoNum type="alphaUcPeriod"/>
            </a:pPr>
            <a:r>
              <a:rPr lang="en-US" b="1" u="sng" dirty="0" smtClean="0">
                <a:solidFill>
                  <a:schemeClr val="accent1"/>
                </a:solidFill>
              </a:rPr>
              <a:t>+1 Point. This’ll return ’Black and Blue’ which science says is right.</a:t>
            </a:r>
          </a:p>
          <a:p>
            <a:pPr marL="342900" indent="-342900">
              <a:buFont typeface="+mj-lt"/>
              <a:buAutoNum type="alphaUcPeriod"/>
            </a:pPr>
            <a:r>
              <a:rPr lang="en-US" dirty="0" smtClean="0"/>
              <a:t>x[3]</a:t>
            </a:r>
          </a:p>
          <a:p>
            <a:pPr marL="800100" lvl="1" indent="-342900">
              <a:buFont typeface="+mj-lt"/>
              <a:buAutoNum type="alphaUcPeriod"/>
            </a:pPr>
            <a:r>
              <a:rPr lang="en-US" dirty="0" smtClean="0"/>
              <a:t>The ’3’ index will return the 4</a:t>
            </a:r>
            <a:r>
              <a:rPr lang="en-US" baseline="30000" dirty="0" smtClean="0"/>
              <a:t>th</a:t>
            </a:r>
            <a:r>
              <a:rPr lang="en-US" dirty="0" smtClean="0"/>
              <a:t> item in the list, which is nothing, so Python will crash.</a:t>
            </a:r>
            <a:endParaRPr lang="en-US" dirty="0"/>
          </a:p>
        </p:txBody>
      </p:sp>
      <p:pic>
        <p:nvPicPr>
          <p:cNvPr id="3" name="Picture 2"/>
          <p:cNvPicPr>
            <a:picLocks noChangeAspect="1"/>
          </p:cNvPicPr>
          <p:nvPr/>
        </p:nvPicPr>
        <p:blipFill>
          <a:blip r:embed="rId3"/>
          <a:stretch>
            <a:fillRect/>
          </a:stretch>
        </p:blipFill>
        <p:spPr>
          <a:xfrm>
            <a:off x="8135618" y="609600"/>
            <a:ext cx="3728744" cy="4966010"/>
          </a:xfrm>
          <a:prstGeom prst="rect">
            <a:avLst/>
          </a:prstGeom>
        </p:spPr>
      </p:pic>
    </p:spTree>
    <p:extLst>
      <p:ext uri="{BB962C8B-B14F-4D97-AF65-F5344CB8AC3E}">
        <p14:creationId xmlns:p14="http://schemas.microsoft.com/office/powerpoint/2010/main" val="16105150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600" b="1" dirty="0" smtClean="0">
                <a:solidFill>
                  <a:schemeClr val="tx1">
                    <a:lumMod val="85000"/>
                  </a:schemeClr>
                </a:solidFill>
                <a:latin typeface="+mn-lt"/>
              </a:rPr>
              <a:t>Answer 5</a:t>
            </a:r>
            <a:r>
              <a:rPr lang="en-US" dirty="0" smtClean="0"/>
              <a:t/>
            </a:r>
            <a:br>
              <a:rPr lang="en-US" dirty="0" smtClean="0"/>
            </a:br>
            <a:r>
              <a:rPr lang="en-US" dirty="0" smtClean="0"/>
              <a:t>How should joe create an object to ensure nobody can change this person’s status</a:t>
            </a:r>
            <a:endParaRPr lang="en-US" dirty="0"/>
          </a:p>
        </p:txBody>
      </p:sp>
      <p:sp>
        <p:nvSpPr>
          <p:cNvPr id="4" name="Content Placeholder 3"/>
          <p:cNvSpPr>
            <a:spLocks noGrp="1"/>
          </p:cNvSpPr>
          <p:nvPr>
            <p:ph idx="1"/>
          </p:nvPr>
        </p:nvSpPr>
        <p:spPr>
          <a:xfrm>
            <a:off x="685801" y="2142067"/>
            <a:ext cx="10131425" cy="3761647"/>
          </a:xfrm>
        </p:spPr>
        <p:txBody>
          <a:bodyPr/>
          <a:lstStyle/>
          <a:p>
            <a:pPr marL="342900" indent="-342900">
              <a:buFont typeface="+mj-lt"/>
              <a:buAutoNum type="alphaUcPeriod"/>
            </a:pPr>
            <a:r>
              <a:rPr lang="en-US" dirty="0" smtClean="0"/>
              <a:t>status = [‘Matt </a:t>
            </a:r>
            <a:r>
              <a:rPr lang="en-US" dirty="0" err="1" smtClean="0"/>
              <a:t>Widjaja</a:t>
            </a:r>
            <a:r>
              <a:rPr lang="en-US" dirty="0" smtClean="0"/>
              <a:t>’, ‘Fired’]</a:t>
            </a:r>
          </a:p>
          <a:p>
            <a:pPr marL="800100" lvl="1" indent="-342900">
              <a:buFont typeface="+mj-lt"/>
              <a:buAutoNum type="alphaUcPeriod"/>
            </a:pPr>
            <a:r>
              <a:rPr lang="en-US" dirty="0" smtClean="0"/>
              <a:t>This a List, which you can modify, delete, or add to after creation.</a:t>
            </a:r>
          </a:p>
          <a:p>
            <a:pPr marL="342900" indent="-342900">
              <a:buFont typeface="+mj-lt"/>
              <a:buAutoNum type="alphaUcPeriod"/>
            </a:pPr>
            <a:r>
              <a:rPr lang="en-US" dirty="0" smtClean="0"/>
              <a:t>status = (‘Matt </a:t>
            </a:r>
            <a:r>
              <a:rPr lang="en-US" dirty="0" err="1" smtClean="0"/>
              <a:t>Widjaja</a:t>
            </a:r>
            <a:r>
              <a:rPr lang="en-US" dirty="0" smtClean="0"/>
              <a:t>’, ‘Fired’)</a:t>
            </a:r>
          </a:p>
          <a:p>
            <a:pPr marL="800100" lvl="1" indent="-342900">
              <a:buFont typeface="+mj-lt"/>
              <a:buAutoNum type="alphaUcPeriod"/>
            </a:pPr>
            <a:r>
              <a:rPr lang="en-US" dirty="0" smtClean="0"/>
              <a:t>+1 Point. This is a Tuple, which you cannot modify, delete, or add to after creation, short of overwriting it</a:t>
            </a:r>
          </a:p>
          <a:p>
            <a:pPr marL="342900" indent="-342900">
              <a:buFont typeface="+mj-lt"/>
              <a:buAutoNum type="alphaUcPeriod"/>
            </a:pPr>
            <a:r>
              <a:rPr lang="en-US" dirty="0" smtClean="0"/>
              <a:t>status = {‘Matt </a:t>
            </a:r>
            <a:r>
              <a:rPr lang="en-US" dirty="0" err="1" smtClean="0"/>
              <a:t>Widjaja</a:t>
            </a:r>
            <a:r>
              <a:rPr lang="en-US" dirty="0" smtClean="0"/>
              <a:t>’: ‘Fired’}</a:t>
            </a:r>
          </a:p>
          <a:p>
            <a:pPr marL="800100" lvl="1" indent="-342900">
              <a:buFont typeface="+mj-lt"/>
              <a:buAutoNum type="alphaUcPeriod"/>
            </a:pPr>
            <a:r>
              <a:rPr lang="en-US" dirty="0" smtClean="0"/>
              <a:t>This is a Dictionary, which has fancy indexing schemes, but it can still be modified after the creation.</a:t>
            </a:r>
            <a:endParaRPr lang="en-US" dirty="0"/>
          </a:p>
          <a:p>
            <a:pPr marL="342900" indent="-342900">
              <a:buFont typeface="+mj-lt"/>
              <a:buAutoNum type="alphaUcPeriod"/>
            </a:pPr>
            <a:r>
              <a:rPr lang="en-US" dirty="0" smtClean="0"/>
              <a:t>They finally managed to get rid of him?!?</a:t>
            </a:r>
          </a:p>
          <a:p>
            <a:pPr marL="800100" lvl="1" indent="-342900">
              <a:buFont typeface="+mj-lt"/>
              <a:buAutoNum type="alphaUcPeriod"/>
            </a:pPr>
            <a:r>
              <a:rPr lang="en-US" dirty="0" smtClean="0"/>
              <a:t>Makes you wonder doesn’t it?</a:t>
            </a:r>
            <a:endParaRPr lang="en-US" dirty="0"/>
          </a:p>
        </p:txBody>
      </p:sp>
    </p:spTree>
    <p:extLst>
      <p:ext uri="{BB962C8B-B14F-4D97-AF65-F5344CB8AC3E}">
        <p14:creationId xmlns:p14="http://schemas.microsoft.com/office/powerpoint/2010/main" val="39498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19673"/>
            <a:ext cx="10131425" cy="1952095"/>
          </a:xfrm>
        </p:spPr>
        <p:txBody>
          <a:bodyPr>
            <a:normAutofit/>
          </a:bodyPr>
          <a:lstStyle/>
          <a:p>
            <a:r>
              <a:rPr lang="en-US" sz="1600" b="1" dirty="0" smtClean="0">
                <a:solidFill>
                  <a:schemeClr val="tx1">
                    <a:lumMod val="85000"/>
                  </a:schemeClr>
                </a:solidFill>
                <a:latin typeface="+mn-lt"/>
              </a:rPr>
              <a:t>Question 6</a:t>
            </a:r>
            <a:r>
              <a:rPr lang="en-US" dirty="0" smtClean="0"/>
              <a:t/>
            </a:r>
            <a:br>
              <a:rPr lang="en-US" dirty="0" smtClean="0"/>
            </a:br>
            <a:r>
              <a:rPr lang="en-US" dirty="0" smtClean="0"/>
              <a:t>Which of these if statements, testing common truths, will never print anything out?</a:t>
            </a:r>
            <a:endParaRPr lang="en-US" dirty="0"/>
          </a:p>
        </p:txBody>
      </p:sp>
      <p:sp>
        <p:nvSpPr>
          <p:cNvPr id="4" name="Content Placeholder 3"/>
          <p:cNvSpPr>
            <a:spLocks noGrp="1"/>
          </p:cNvSpPr>
          <p:nvPr>
            <p:ph idx="1"/>
          </p:nvPr>
        </p:nvSpPr>
        <p:spPr>
          <a:xfrm>
            <a:off x="685802" y="2317153"/>
            <a:ext cx="5335858" cy="4217462"/>
          </a:xfrm>
        </p:spPr>
        <p:txBody>
          <a:bodyPr/>
          <a:lstStyle/>
          <a:p>
            <a:pPr marL="342900" indent="-342900">
              <a:buFont typeface="+mj-lt"/>
              <a:buAutoNum type="alphaUcPeriod"/>
            </a:pPr>
            <a:r>
              <a:rPr lang="en-US" dirty="0" err="1" smtClean="0"/>
              <a:t>lm_healthworks</a:t>
            </a:r>
            <a:r>
              <a:rPr lang="en-US" dirty="0" smtClean="0"/>
              <a:t> = True</a:t>
            </a:r>
            <a:br>
              <a:rPr lang="en-US" dirty="0" smtClean="0"/>
            </a:br>
            <a:r>
              <a:rPr lang="en-US" dirty="0" smtClean="0"/>
              <a:t>if </a:t>
            </a:r>
            <a:r>
              <a:rPr lang="en-US" dirty="0" err="1" smtClean="0"/>
              <a:t>lm_healthworks</a:t>
            </a:r>
            <a:r>
              <a:rPr lang="en-US" dirty="0" smtClean="0"/>
              <a:t>:</a:t>
            </a:r>
            <a:br>
              <a:rPr lang="en-US" dirty="0" smtClean="0"/>
            </a:br>
            <a:r>
              <a:rPr lang="en-US" dirty="0" smtClean="0"/>
              <a:t>    print(‘You have great Insurance’)</a:t>
            </a:r>
            <a:endParaRPr lang="en-US" dirty="0"/>
          </a:p>
          <a:p>
            <a:pPr marL="342900" indent="-342900">
              <a:buFont typeface="+mj-lt"/>
              <a:buAutoNum type="alphaUcPeriod"/>
            </a:pPr>
            <a:endParaRPr lang="en-US" dirty="0" smtClean="0"/>
          </a:p>
          <a:p>
            <a:pPr marL="342900" indent="-342900">
              <a:buFont typeface="+mj-lt"/>
              <a:buAutoNum type="alphaUcPeriod"/>
            </a:pPr>
            <a:r>
              <a:rPr lang="en-US" dirty="0" err="1" smtClean="0"/>
              <a:t>aspep_pos</a:t>
            </a:r>
            <a:r>
              <a:rPr lang="en-US" dirty="0" smtClean="0"/>
              <a:t> = True</a:t>
            </a:r>
            <a:br>
              <a:rPr lang="en-US" dirty="0" smtClean="0"/>
            </a:br>
            <a:r>
              <a:rPr lang="en-US" dirty="0" smtClean="0"/>
              <a:t>if </a:t>
            </a:r>
            <a:r>
              <a:rPr lang="en-US" dirty="0" err="1" smtClean="0"/>
              <a:t>aspep_pos</a:t>
            </a:r>
            <a:r>
              <a:rPr lang="en-US" dirty="0" smtClean="0"/>
              <a:t> == True:</a:t>
            </a:r>
            <a:br>
              <a:rPr lang="en-US" dirty="0" smtClean="0"/>
            </a:br>
            <a:r>
              <a:rPr lang="en-US" dirty="0" smtClean="0"/>
              <a:t>    print(‘You have great Insurance’)</a:t>
            </a:r>
          </a:p>
          <a:p>
            <a:pPr marL="342900" indent="-342900">
              <a:buFont typeface="+mj-lt"/>
              <a:buAutoNum type="alphaUcPeriod"/>
            </a:pPr>
            <a:endParaRPr lang="en-US" dirty="0" smtClean="0"/>
          </a:p>
          <a:p>
            <a:pPr marL="342900" indent="-342900">
              <a:buFont typeface="+mj-lt"/>
              <a:buAutoNum type="alphaUcPeriod"/>
            </a:pPr>
            <a:r>
              <a:rPr lang="en-US" b="1" u="sng" dirty="0" err="1" smtClean="0">
                <a:solidFill>
                  <a:schemeClr val="accent1"/>
                </a:solidFill>
              </a:rPr>
              <a:t>lm_high_deductible</a:t>
            </a:r>
            <a:r>
              <a:rPr lang="en-US" b="1" u="sng" dirty="0" smtClean="0">
                <a:solidFill>
                  <a:schemeClr val="accent1"/>
                </a:solidFill>
              </a:rPr>
              <a:t> = True</a:t>
            </a:r>
            <a:br>
              <a:rPr lang="en-US" b="1" u="sng" dirty="0" smtClean="0">
                <a:solidFill>
                  <a:schemeClr val="accent1"/>
                </a:solidFill>
              </a:rPr>
            </a:br>
            <a:r>
              <a:rPr lang="en-US" b="1" u="sng" dirty="0" smtClean="0">
                <a:solidFill>
                  <a:schemeClr val="accent1"/>
                </a:solidFill>
              </a:rPr>
              <a:t>if not </a:t>
            </a:r>
            <a:r>
              <a:rPr lang="en-US" b="1" u="sng" dirty="0" err="1" smtClean="0">
                <a:solidFill>
                  <a:schemeClr val="accent1"/>
                </a:solidFill>
              </a:rPr>
              <a:t>lm_high_deductible</a:t>
            </a:r>
            <a:r>
              <a:rPr lang="en-US" b="1" u="sng" dirty="0" smtClean="0">
                <a:solidFill>
                  <a:schemeClr val="accent1"/>
                </a:solidFill>
              </a:rPr>
              <a:t>:</a:t>
            </a:r>
            <a:br>
              <a:rPr lang="en-US" b="1" u="sng" dirty="0" smtClean="0">
                <a:solidFill>
                  <a:schemeClr val="accent1"/>
                </a:solidFill>
              </a:rPr>
            </a:br>
            <a:r>
              <a:rPr lang="en-US" b="1" u="sng" dirty="0" smtClean="0">
                <a:solidFill>
                  <a:schemeClr val="accent1"/>
                </a:solidFill>
              </a:rPr>
              <a:t>    print(‘You have great Insurance’)</a:t>
            </a:r>
            <a:endParaRPr lang="en-US" b="1" u="sng" dirty="0">
              <a:solidFill>
                <a:schemeClr val="accent1"/>
              </a:solidFill>
            </a:endParaRPr>
          </a:p>
        </p:txBody>
      </p:sp>
      <p:sp>
        <p:nvSpPr>
          <p:cNvPr id="52" name="Content Placeholder 3"/>
          <p:cNvSpPr txBox="1">
            <a:spLocks/>
          </p:cNvSpPr>
          <p:nvPr/>
        </p:nvSpPr>
        <p:spPr>
          <a:xfrm>
            <a:off x="5481367" y="2317153"/>
            <a:ext cx="6272017" cy="421746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342900" indent="-342900">
              <a:buFont typeface="+mj-lt"/>
              <a:buAutoNum type="alphaUcPeriod"/>
            </a:pPr>
            <a:r>
              <a:rPr lang="en-US" dirty="0" smtClean="0"/>
              <a:t>This will print something out.</a:t>
            </a:r>
            <a:br>
              <a:rPr lang="en-US" dirty="0" smtClean="0"/>
            </a:br>
            <a:r>
              <a:rPr lang="en-US" dirty="0" smtClean="0"/>
              <a:t>The if statement will see if </a:t>
            </a:r>
            <a:r>
              <a:rPr lang="en-US" dirty="0" err="1" smtClean="0"/>
              <a:t>lm_healthworks</a:t>
            </a:r>
            <a:r>
              <a:rPr lang="en-US" dirty="0" smtClean="0"/>
              <a:t> is true or if it exists. Because it is set to True, the print statement will run.</a:t>
            </a:r>
          </a:p>
          <a:p>
            <a:pPr marL="342900" indent="-342900">
              <a:buFont typeface="+mj-lt"/>
              <a:buAutoNum type="alphaUcPeriod"/>
            </a:pPr>
            <a:endParaRPr lang="en-US" dirty="0" smtClean="0"/>
          </a:p>
          <a:p>
            <a:pPr marL="342900" indent="-342900">
              <a:buFont typeface="+mj-lt"/>
              <a:buAutoNum type="alphaUcPeriod"/>
            </a:pPr>
            <a:r>
              <a:rPr lang="en-US" dirty="0" smtClean="0"/>
              <a:t>This will print something out.</a:t>
            </a:r>
            <a:br>
              <a:rPr lang="en-US" dirty="0" smtClean="0"/>
            </a:br>
            <a:r>
              <a:rPr lang="en-US" dirty="0" smtClean="0"/>
              <a:t>The if statement will see if </a:t>
            </a:r>
            <a:r>
              <a:rPr lang="en-US" dirty="0" err="1" smtClean="0"/>
              <a:t>aspep_pos</a:t>
            </a:r>
            <a:r>
              <a:rPr lang="en-US" dirty="0" smtClean="0"/>
              <a:t> is set to true. Because it is, the print statement will run.</a:t>
            </a:r>
          </a:p>
          <a:p>
            <a:pPr marL="342900" indent="-342900">
              <a:buFont typeface="+mj-lt"/>
              <a:buAutoNum type="alphaUcPeriod"/>
            </a:pPr>
            <a:endParaRPr lang="en-US" dirty="0" smtClean="0"/>
          </a:p>
          <a:p>
            <a:pPr marL="342900" indent="-342900">
              <a:buFont typeface="+mj-lt"/>
              <a:buAutoNum type="alphaUcPeriod"/>
            </a:pPr>
            <a:r>
              <a:rPr lang="en-US" b="1" u="sng" dirty="0" smtClean="0">
                <a:solidFill>
                  <a:schemeClr val="accent1"/>
                </a:solidFill>
              </a:rPr>
              <a:t>+1 Points. This will not print something out.</a:t>
            </a:r>
            <a:br>
              <a:rPr lang="en-US" b="1" u="sng" dirty="0" smtClean="0">
                <a:solidFill>
                  <a:schemeClr val="accent1"/>
                </a:solidFill>
              </a:rPr>
            </a:br>
            <a:r>
              <a:rPr lang="en-US" b="1" u="sng" dirty="0" smtClean="0">
                <a:solidFill>
                  <a:schemeClr val="accent1"/>
                </a:solidFill>
              </a:rPr>
              <a:t>Besides being not true, the ‘not’ in the if statement will only cause this to run if this is False or if it does not exist.</a:t>
            </a:r>
            <a:endParaRPr lang="en-US" b="1" u="sng" dirty="0">
              <a:solidFill>
                <a:schemeClr val="accent1"/>
              </a:solidFill>
            </a:endParaRPr>
          </a:p>
        </p:txBody>
      </p:sp>
    </p:spTree>
    <p:extLst>
      <p:ext uri="{BB962C8B-B14F-4D97-AF65-F5344CB8AC3E}">
        <p14:creationId xmlns:p14="http://schemas.microsoft.com/office/powerpoint/2010/main" val="3770173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19673"/>
            <a:ext cx="10131425" cy="1952095"/>
          </a:xfrm>
        </p:spPr>
        <p:txBody>
          <a:bodyPr>
            <a:normAutofit/>
          </a:bodyPr>
          <a:lstStyle/>
          <a:p>
            <a:r>
              <a:rPr lang="en-US" sz="1600" b="1" dirty="0" smtClean="0">
                <a:solidFill>
                  <a:schemeClr val="tx1">
                    <a:lumMod val="85000"/>
                  </a:schemeClr>
                </a:solidFill>
                <a:latin typeface="+mn-lt"/>
              </a:rPr>
              <a:t>Question 7</a:t>
            </a:r>
            <a:r>
              <a:rPr lang="en-US" dirty="0" smtClean="0"/>
              <a:t/>
            </a:r>
            <a:br>
              <a:rPr lang="en-US" dirty="0" smtClean="0"/>
            </a:br>
            <a:r>
              <a:rPr lang="en-US" dirty="0"/>
              <a:t>Which of these for statements is the most correct way to print a list of words out?</a:t>
            </a:r>
          </a:p>
        </p:txBody>
      </p:sp>
      <p:sp>
        <p:nvSpPr>
          <p:cNvPr id="4" name="Content Placeholder 3"/>
          <p:cNvSpPr>
            <a:spLocks noGrp="1"/>
          </p:cNvSpPr>
          <p:nvPr>
            <p:ph idx="1"/>
          </p:nvPr>
        </p:nvSpPr>
        <p:spPr>
          <a:xfrm>
            <a:off x="685802" y="2317153"/>
            <a:ext cx="5335858" cy="4217462"/>
          </a:xfrm>
        </p:spPr>
        <p:txBody>
          <a:bodyPr/>
          <a:lstStyle/>
          <a:p>
            <a:pPr marL="0" indent="0">
              <a:buNone/>
            </a:pPr>
            <a:r>
              <a:rPr lang="en-US" dirty="0" smtClean="0"/>
              <a:t>Assume x is this list of words.</a:t>
            </a:r>
          </a:p>
          <a:p>
            <a:pPr marL="342900" indent="-342900">
              <a:buFont typeface="+mj-lt"/>
              <a:buAutoNum type="alphaUcPeriod"/>
            </a:pPr>
            <a:endParaRPr lang="en-US" dirty="0"/>
          </a:p>
          <a:p>
            <a:pPr marL="342900" indent="-342900">
              <a:buFont typeface="+mj-lt"/>
              <a:buAutoNum type="alphaUcPeriod"/>
            </a:pPr>
            <a:r>
              <a:rPr lang="en-US" dirty="0"/>
              <a:t>for </a:t>
            </a:r>
            <a:r>
              <a:rPr lang="en-US" dirty="0" err="1"/>
              <a:t>i</a:t>
            </a:r>
            <a:r>
              <a:rPr lang="en-US" dirty="0"/>
              <a:t> in </a:t>
            </a:r>
            <a:r>
              <a:rPr lang="en-US" dirty="0" err="1"/>
              <a:t>len</a:t>
            </a:r>
            <a:r>
              <a:rPr lang="en-US" dirty="0"/>
              <a:t>(x):</a:t>
            </a:r>
            <a:br>
              <a:rPr lang="en-US" dirty="0"/>
            </a:br>
            <a:r>
              <a:rPr lang="en-US" dirty="0"/>
              <a:t>    print(word</a:t>
            </a:r>
            <a:r>
              <a:rPr lang="en-US" dirty="0" smtClean="0"/>
              <a:t>)</a:t>
            </a:r>
            <a:br>
              <a:rPr lang="en-US" dirty="0" smtClean="0"/>
            </a:br>
            <a:endParaRPr lang="en-US" dirty="0"/>
          </a:p>
          <a:p>
            <a:pPr marL="342900" indent="-342900">
              <a:buFont typeface="+mj-lt"/>
              <a:buAutoNum type="alphaUcPeriod"/>
            </a:pPr>
            <a:r>
              <a:rPr lang="en-US" dirty="0"/>
              <a:t>for word in x:</a:t>
            </a:r>
            <a:br>
              <a:rPr lang="en-US" dirty="0"/>
            </a:br>
            <a:r>
              <a:rPr lang="en-US" dirty="0"/>
              <a:t>    print(word</a:t>
            </a:r>
            <a:r>
              <a:rPr lang="en-US" dirty="0" smtClean="0"/>
              <a:t>)</a:t>
            </a:r>
            <a:br>
              <a:rPr lang="en-US" dirty="0" smtClean="0"/>
            </a:br>
            <a:endParaRPr lang="en-US" dirty="0"/>
          </a:p>
          <a:p>
            <a:pPr marL="342900" indent="-342900">
              <a:buFont typeface="+mj-lt"/>
              <a:buAutoNum type="alphaUcPeriod"/>
            </a:pPr>
            <a:r>
              <a:rPr lang="en-US" dirty="0"/>
              <a:t>for word in </a:t>
            </a:r>
            <a:r>
              <a:rPr lang="en-US" dirty="0" err="1"/>
              <a:t>x.iteritems</a:t>
            </a:r>
            <a:r>
              <a:rPr lang="en-US" dirty="0"/>
              <a:t>():</a:t>
            </a:r>
            <a:br>
              <a:rPr lang="en-US" dirty="0"/>
            </a:br>
            <a:r>
              <a:rPr lang="en-US" dirty="0"/>
              <a:t>    print(word)</a:t>
            </a:r>
            <a:endParaRPr lang="en-US" dirty="0"/>
          </a:p>
        </p:txBody>
      </p:sp>
      <p:sp>
        <p:nvSpPr>
          <p:cNvPr id="52" name="Content Placeholder 3"/>
          <p:cNvSpPr txBox="1">
            <a:spLocks/>
          </p:cNvSpPr>
          <p:nvPr/>
        </p:nvSpPr>
        <p:spPr>
          <a:xfrm>
            <a:off x="5481367" y="2317153"/>
            <a:ext cx="6272017" cy="421746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342900" indent="-342900">
              <a:buFont typeface="+mj-lt"/>
              <a:buAutoNum type="alphaUcPeriod"/>
            </a:pPr>
            <a:r>
              <a:rPr lang="en-US" dirty="0" smtClean="0"/>
              <a:t>This actually won’t run. Python does not use integer indexing to loop between lists unlike C++ &amp; MATLAB.</a:t>
            </a:r>
          </a:p>
          <a:p>
            <a:pPr marL="342900" indent="-342900">
              <a:buFont typeface="+mj-lt"/>
              <a:buAutoNum type="alphaUcPeriod"/>
            </a:pPr>
            <a:endParaRPr lang="en-US" dirty="0" smtClean="0"/>
          </a:p>
          <a:p>
            <a:pPr marL="342900" indent="-342900">
              <a:buFont typeface="+mj-lt"/>
              <a:buAutoNum type="alphaUcPeriod"/>
            </a:pPr>
            <a:r>
              <a:rPr lang="en-US" b="1" u="sng" dirty="0" smtClean="0">
                <a:solidFill>
                  <a:schemeClr val="accent1"/>
                </a:solidFill>
              </a:rPr>
              <a:t>+1 Point. Python will loop between each item in x here and print it out.</a:t>
            </a:r>
          </a:p>
          <a:p>
            <a:pPr marL="342900" indent="-342900">
              <a:buFont typeface="+mj-lt"/>
              <a:buAutoNum type="alphaUcPeriod"/>
            </a:pPr>
            <a:endParaRPr lang="en-US" dirty="0" smtClean="0"/>
          </a:p>
          <a:p>
            <a:pPr marL="342900" indent="-342900">
              <a:buFont typeface="+mj-lt"/>
              <a:buAutoNum type="alphaUcPeriod"/>
            </a:pPr>
            <a:r>
              <a:rPr lang="en-US" dirty="0"/>
              <a:t>This actually won’t run. Python does not use integer indexing to loop between lists unlike C++ &amp; MATLAB</a:t>
            </a:r>
            <a:r>
              <a:rPr lang="en-US" dirty="0" smtClean="0"/>
              <a:t>.</a:t>
            </a:r>
            <a:endParaRPr lang="en-US" dirty="0"/>
          </a:p>
        </p:txBody>
      </p:sp>
    </p:spTree>
    <p:extLst>
      <p:ext uri="{BB962C8B-B14F-4D97-AF65-F5344CB8AC3E}">
        <p14:creationId xmlns:p14="http://schemas.microsoft.com/office/powerpoint/2010/main" val="1736087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19673"/>
            <a:ext cx="10131425" cy="1952095"/>
          </a:xfrm>
        </p:spPr>
        <p:txBody>
          <a:bodyPr>
            <a:normAutofit/>
          </a:bodyPr>
          <a:lstStyle/>
          <a:p>
            <a:r>
              <a:rPr lang="en-US" sz="1600" b="1" dirty="0" smtClean="0">
                <a:solidFill>
                  <a:schemeClr val="tx1">
                    <a:lumMod val="85000"/>
                  </a:schemeClr>
                </a:solidFill>
                <a:latin typeface="+mn-lt"/>
              </a:rPr>
              <a:t>Question 7</a:t>
            </a:r>
            <a:r>
              <a:rPr lang="en-US" dirty="0" smtClean="0"/>
              <a:t/>
            </a:r>
            <a:br>
              <a:rPr lang="en-US" dirty="0" smtClean="0"/>
            </a:br>
            <a:r>
              <a:rPr lang="en-US" dirty="0" smtClean="0"/>
              <a:t>Python 3 changed handling for </a:t>
            </a:r>
            <a:r>
              <a:rPr lang="en-US" dirty="0" err="1" smtClean="0"/>
              <a:t>unicode</a:t>
            </a:r>
            <a:r>
              <a:rPr lang="en-US" dirty="0"/>
              <a:t> </a:t>
            </a:r>
            <a:r>
              <a:rPr lang="en-US" dirty="0" smtClean="0"/>
              <a:t> strings (binary/emoji). How would I print one?</a:t>
            </a:r>
            <a:endParaRPr lang="en-US" dirty="0"/>
          </a:p>
        </p:txBody>
      </p:sp>
      <p:sp>
        <p:nvSpPr>
          <p:cNvPr id="4" name="Content Placeholder 3"/>
          <p:cNvSpPr>
            <a:spLocks noGrp="1"/>
          </p:cNvSpPr>
          <p:nvPr>
            <p:ph idx="1"/>
          </p:nvPr>
        </p:nvSpPr>
        <p:spPr>
          <a:xfrm>
            <a:off x="685802" y="2227945"/>
            <a:ext cx="4754598" cy="4150554"/>
          </a:xfrm>
        </p:spPr>
        <p:txBody>
          <a:bodyPr>
            <a:normAutofit/>
          </a:bodyPr>
          <a:lstStyle/>
          <a:p>
            <a:pPr marL="342900" indent="-342900">
              <a:buFont typeface="+mj-lt"/>
              <a:buAutoNum type="alphaUcPeriod"/>
            </a:pPr>
            <a:r>
              <a:rPr lang="en-US" dirty="0" smtClean="0"/>
              <a:t>print(</a:t>
            </a:r>
            <a:r>
              <a:rPr lang="en-US" dirty="0" err="1" smtClean="0"/>
              <a:t>unicode</a:t>
            </a:r>
            <a:r>
              <a:rPr lang="en-US" dirty="0" smtClean="0"/>
              <a:t>(‘\U0001FAA9’))</a:t>
            </a:r>
          </a:p>
          <a:p>
            <a:pPr marL="800100" lvl="1" indent="-342900">
              <a:buFont typeface="+mj-lt"/>
              <a:buAutoNum type="alphaUcPeriod"/>
            </a:pPr>
            <a:r>
              <a:rPr lang="en-US" dirty="0" err="1" smtClean="0"/>
              <a:t>unicode</a:t>
            </a:r>
            <a:r>
              <a:rPr lang="en-US" dirty="0" smtClean="0"/>
              <a:t>() isn’t a valid function in Python</a:t>
            </a:r>
          </a:p>
          <a:p>
            <a:pPr marL="342900" indent="-342900">
              <a:buFont typeface="+mj-lt"/>
              <a:buAutoNum type="alphaUcPeriod"/>
            </a:pPr>
            <a:r>
              <a:rPr lang="mr-IN" b="1" dirty="0" err="1" smtClean="0">
                <a:solidFill>
                  <a:schemeClr val="accent1"/>
                </a:solidFill>
              </a:rPr>
              <a:t>print</a:t>
            </a:r>
            <a:r>
              <a:rPr lang="mr-IN" b="1" dirty="0" smtClean="0">
                <a:solidFill>
                  <a:schemeClr val="accent1"/>
                </a:solidFill>
              </a:rPr>
              <a:t>(</a:t>
            </a:r>
            <a:r>
              <a:rPr lang="mr-IN" b="1" dirty="0" err="1" smtClean="0">
                <a:solidFill>
                  <a:schemeClr val="accent1"/>
                </a:solidFill>
              </a:rPr>
              <a:t>u</a:t>
            </a:r>
            <a:r>
              <a:rPr lang="mr-IN" b="1" dirty="0">
                <a:solidFill>
                  <a:schemeClr val="accent1"/>
                </a:solidFill>
              </a:rPr>
              <a:t>'\U0001F4A9</a:t>
            </a:r>
            <a:r>
              <a:rPr lang="mr-IN" b="1" dirty="0" smtClean="0">
                <a:solidFill>
                  <a:schemeClr val="accent1"/>
                </a:solidFill>
              </a:rPr>
              <a:t>')</a:t>
            </a:r>
            <a:endParaRPr lang="en-US" b="1" dirty="0" smtClean="0">
              <a:solidFill>
                <a:schemeClr val="accent1"/>
              </a:solidFill>
            </a:endParaRPr>
          </a:p>
          <a:p>
            <a:pPr marL="800100" lvl="1" indent="-342900">
              <a:buFont typeface="+mj-lt"/>
              <a:buAutoNum type="alphaUcPeriod"/>
            </a:pPr>
            <a:r>
              <a:rPr lang="en-US" b="1" dirty="0" smtClean="0">
                <a:solidFill>
                  <a:schemeClr val="accent1"/>
                </a:solidFill>
              </a:rPr>
              <a:t>+1 Points. This will print a Unicode object and you’d store one in using similar syntax. This will print what you see to the right.</a:t>
            </a:r>
          </a:p>
          <a:p>
            <a:pPr marL="342900" indent="-342900">
              <a:buFont typeface="+mj-lt"/>
              <a:buAutoNum type="alphaUcPeriod"/>
            </a:pPr>
            <a:r>
              <a:rPr lang="mr-IN" dirty="0" err="1"/>
              <a:t>print</a:t>
            </a:r>
            <a:r>
              <a:rPr lang="mr-IN" dirty="0"/>
              <a:t>(</a:t>
            </a:r>
            <a:r>
              <a:rPr lang="mr-IN" dirty="0" err="1"/>
              <a:t>u</a:t>
            </a:r>
            <a:r>
              <a:rPr lang="mr-IN" dirty="0"/>
              <a:t>'\</a:t>
            </a:r>
            <a:r>
              <a:rPr lang="mr-IN" dirty="0" smtClean="0"/>
              <a:t>U0001F4A9’</a:t>
            </a:r>
            <a:r>
              <a:rPr lang="en-US" dirty="0" smtClean="0"/>
              <a:t>.decode()</a:t>
            </a:r>
            <a:r>
              <a:rPr lang="mr-IN" dirty="0" smtClean="0"/>
              <a:t>)</a:t>
            </a:r>
            <a:endParaRPr lang="en-US" dirty="0" smtClean="0"/>
          </a:p>
          <a:p>
            <a:pPr marL="800100" lvl="1" indent="-342900">
              <a:buFont typeface="+mj-lt"/>
              <a:buAutoNum type="alphaUcPeriod"/>
            </a:pPr>
            <a:r>
              <a:rPr lang="en-US" dirty="0" smtClean="0"/>
              <a:t>.decode() isn’t a valid attribute in Python</a:t>
            </a:r>
          </a:p>
          <a:p>
            <a:pPr marL="342900" indent="-342900">
              <a:buFont typeface="+mj-lt"/>
              <a:buAutoNum type="alphaUcPeriod"/>
            </a:pPr>
            <a:r>
              <a:rPr lang="mr-IN" dirty="0" err="1"/>
              <a:t>print</a:t>
            </a:r>
            <a:r>
              <a:rPr lang="mr-IN" dirty="0"/>
              <a:t>(</a:t>
            </a:r>
            <a:r>
              <a:rPr lang="mr-IN" dirty="0" err="1"/>
              <a:t>u</a:t>
            </a:r>
            <a:r>
              <a:rPr lang="mr-IN" dirty="0"/>
              <a:t>'\</a:t>
            </a:r>
            <a:r>
              <a:rPr lang="mr-IN" dirty="0" smtClean="0"/>
              <a:t>U0001F4A9’</a:t>
            </a:r>
            <a:r>
              <a:rPr lang="en-US" dirty="0" smtClean="0"/>
              <a:t>.decode</a:t>
            </a:r>
            <a:r>
              <a:rPr lang="mr-IN" dirty="0" smtClean="0"/>
              <a:t>)</a:t>
            </a:r>
            <a:endParaRPr lang="en-US" dirty="0" smtClean="0"/>
          </a:p>
          <a:p>
            <a:pPr marL="800100" lvl="1" indent="-342900">
              <a:buFont typeface="+mj-lt"/>
              <a:buAutoNum type="alphaUcPeriod"/>
            </a:pPr>
            <a:r>
              <a:rPr lang="en-US" dirty="0" smtClean="0"/>
              <a:t>.decode isn’t a valid attribute in Python</a:t>
            </a:r>
            <a:endParaRPr lang="mr-IN" dirty="0"/>
          </a:p>
        </p:txBody>
      </p:sp>
      <p:pic>
        <p:nvPicPr>
          <p:cNvPr id="6" name="Picture 5"/>
          <p:cNvPicPr>
            <a:picLocks noChangeAspect="1"/>
          </p:cNvPicPr>
          <p:nvPr/>
        </p:nvPicPr>
        <p:blipFill>
          <a:blip r:embed="rId2"/>
          <a:stretch>
            <a:fillRect/>
          </a:stretch>
        </p:blipFill>
        <p:spPr>
          <a:xfrm>
            <a:off x="5485004" y="3017335"/>
            <a:ext cx="6341401" cy="1554666"/>
          </a:xfrm>
          <a:prstGeom prst="rect">
            <a:avLst/>
          </a:prstGeom>
        </p:spPr>
      </p:pic>
    </p:spTree>
    <p:extLst>
      <p:ext uri="{BB962C8B-B14F-4D97-AF65-F5344CB8AC3E}">
        <p14:creationId xmlns:p14="http://schemas.microsoft.com/office/powerpoint/2010/main" val="4785433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19673"/>
            <a:ext cx="10131425" cy="1952095"/>
          </a:xfrm>
        </p:spPr>
        <p:txBody>
          <a:bodyPr>
            <a:normAutofit/>
          </a:bodyPr>
          <a:lstStyle/>
          <a:p>
            <a:r>
              <a:rPr lang="en-US" sz="1600" b="1" dirty="0" smtClean="0">
                <a:solidFill>
                  <a:schemeClr val="tx1">
                    <a:lumMod val="85000"/>
                  </a:schemeClr>
                </a:solidFill>
                <a:latin typeface="+mn-lt"/>
              </a:rPr>
              <a:t>Answer 8</a:t>
            </a:r>
            <a:r>
              <a:rPr lang="en-US" dirty="0" smtClean="0"/>
              <a:t/>
            </a:r>
            <a:br>
              <a:rPr lang="en-US" dirty="0" smtClean="0"/>
            </a:br>
            <a:r>
              <a:rPr lang="en-US" dirty="0" smtClean="0"/>
              <a:t>Which of these for statements is the most correct way to print a list of words out?</a:t>
            </a:r>
            <a:endParaRPr lang="en-US" dirty="0"/>
          </a:p>
        </p:txBody>
      </p:sp>
      <p:sp>
        <p:nvSpPr>
          <p:cNvPr id="4" name="Content Placeholder 3"/>
          <p:cNvSpPr>
            <a:spLocks noGrp="1"/>
          </p:cNvSpPr>
          <p:nvPr>
            <p:ph idx="1"/>
          </p:nvPr>
        </p:nvSpPr>
        <p:spPr>
          <a:xfrm>
            <a:off x="685801" y="2294851"/>
            <a:ext cx="10131425" cy="3274333"/>
          </a:xfrm>
        </p:spPr>
        <p:txBody>
          <a:bodyPr/>
          <a:lstStyle/>
          <a:p>
            <a:pPr marL="0" indent="0">
              <a:buNone/>
            </a:pPr>
            <a:r>
              <a:rPr lang="en-US" dirty="0" smtClean="0"/>
              <a:t>Assume x is this list of words.</a:t>
            </a:r>
          </a:p>
          <a:p>
            <a:pPr marL="342900" indent="-342900">
              <a:buFont typeface="+mj-lt"/>
              <a:buAutoNum type="alphaUcPeriod"/>
            </a:pPr>
            <a:endParaRPr lang="en-US" dirty="0" smtClean="0"/>
          </a:p>
          <a:p>
            <a:pPr marL="342900" indent="-342900">
              <a:buFont typeface="+mj-lt"/>
              <a:buAutoNum type="alphaUcPeriod"/>
            </a:pPr>
            <a:r>
              <a:rPr lang="en-US" dirty="0" smtClean="0"/>
              <a:t>for </a:t>
            </a:r>
            <a:r>
              <a:rPr lang="en-US" dirty="0" err="1" smtClean="0"/>
              <a:t>i</a:t>
            </a:r>
            <a:r>
              <a:rPr lang="en-US" dirty="0" smtClean="0"/>
              <a:t> in </a:t>
            </a:r>
            <a:r>
              <a:rPr lang="en-US" dirty="0" err="1" smtClean="0"/>
              <a:t>len</a:t>
            </a:r>
            <a:r>
              <a:rPr lang="en-US" dirty="0" smtClean="0"/>
              <a:t>(x):</a:t>
            </a:r>
            <a:br>
              <a:rPr lang="en-US" dirty="0" smtClean="0"/>
            </a:br>
            <a:r>
              <a:rPr lang="en-US" dirty="0" smtClean="0"/>
              <a:t>    print(word)</a:t>
            </a:r>
          </a:p>
          <a:p>
            <a:pPr marL="342900" indent="-342900">
              <a:buFont typeface="+mj-lt"/>
              <a:buAutoNum type="alphaUcPeriod"/>
            </a:pPr>
            <a:r>
              <a:rPr lang="en-US" dirty="0" smtClean="0"/>
              <a:t>for word in x:</a:t>
            </a:r>
            <a:br>
              <a:rPr lang="en-US" dirty="0" smtClean="0"/>
            </a:br>
            <a:r>
              <a:rPr lang="en-US" dirty="0" smtClean="0"/>
              <a:t>    print(word)</a:t>
            </a:r>
          </a:p>
          <a:p>
            <a:pPr marL="342900" indent="-342900">
              <a:buFont typeface="+mj-lt"/>
              <a:buAutoNum type="alphaUcPeriod"/>
            </a:pPr>
            <a:r>
              <a:rPr lang="en-US" dirty="0" smtClean="0"/>
              <a:t>for word in </a:t>
            </a:r>
            <a:r>
              <a:rPr lang="en-US" dirty="0" err="1" smtClean="0"/>
              <a:t>x.iteritems</a:t>
            </a:r>
            <a:r>
              <a:rPr lang="en-US" dirty="0" smtClean="0"/>
              <a:t>():</a:t>
            </a:r>
            <a:br>
              <a:rPr lang="en-US" dirty="0" smtClean="0"/>
            </a:br>
            <a:r>
              <a:rPr lang="en-US" dirty="0" smtClean="0"/>
              <a:t>    print(word)</a:t>
            </a:r>
            <a:endParaRPr lang="en-US" dirty="0"/>
          </a:p>
        </p:txBody>
      </p:sp>
    </p:spTree>
    <p:extLst>
      <p:ext uri="{BB962C8B-B14F-4D97-AF65-F5344CB8AC3E}">
        <p14:creationId xmlns:p14="http://schemas.microsoft.com/office/powerpoint/2010/main" val="2642791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Hierarchy of Fun</a:t>
            </a:r>
            <a:endParaRPr lang="en-US" dirty="0"/>
          </a:p>
        </p:txBody>
      </p:sp>
      <p:sp>
        <p:nvSpPr>
          <p:cNvPr id="3" name="Content Placeholder 2"/>
          <p:cNvSpPr>
            <a:spLocks noGrp="1"/>
          </p:cNvSpPr>
          <p:nvPr>
            <p:ph idx="1"/>
          </p:nvPr>
        </p:nvSpPr>
        <p:spPr>
          <a:xfrm>
            <a:off x="685801" y="2142067"/>
            <a:ext cx="10131425" cy="3930121"/>
          </a:xfrm>
        </p:spPr>
        <p:txBody>
          <a:bodyPr>
            <a:normAutofit lnSpcReduction="10000"/>
          </a:bodyPr>
          <a:lstStyle/>
          <a:p>
            <a:r>
              <a:rPr lang="en-US" dirty="0" smtClean="0"/>
              <a:t>Python is an open source scripting language, similar to MATLAB.</a:t>
            </a:r>
          </a:p>
          <a:p>
            <a:pPr lvl="1"/>
            <a:r>
              <a:rPr lang="en-US" dirty="0" smtClean="0"/>
              <a:t>At Radar, we use it to make .</a:t>
            </a:r>
            <a:r>
              <a:rPr lang="en-US" dirty="0" err="1" smtClean="0"/>
              <a:t>sstressin</a:t>
            </a:r>
            <a:r>
              <a:rPr lang="en-US" dirty="0" smtClean="0"/>
              <a:t> files, run our Automation Regression Runs to test SSTRESS, run the Tactical Automation Runs, and experiment with new (for us) Data Science approaches.</a:t>
            </a:r>
          </a:p>
          <a:p>
            <a:r>
              <a:rPr lang="en-US" dirty="0" smtClean="0"/>
              <a:t>Many of the packages in Python are funded and managed by an organization called </a:t>
            </a:r>
            <a:r>
              <a:rPr lang="en-US" dirty="0" err="1" smtClean="0"/>
              <a:t>NumFocus</a:t>
            </a:r>
            <a:r>
              <a:rPr lang="en-US" dirty="0" smtClean="0"/>
              <a:t>.</a:t>
            </a:r>
          </a:p>
          <a:p>
            <a:pPr lvl="1"/>
            <a:r>
              <a:rPr lang="en-US" dirty="0" smtClean="0"/>
              <a:t>Python Packages = MATLAB Toolboxes</a:t>
            </a:r>
            <a:r>
              <a:rPr lang="mr-IN" dirty="0" smtClean="0"/>
              <a:t>…</a:t>
            </a:r>
            <a:r>
              <a:rPr lang="en-US" dirty="0" smtClean="0"/>
              <a:t> just free.</a:t>
            </a:r>
          </a:p>
          <a:p>
            <a:r>
              <a:rPr lang="en-US" dirty="0" err="1" smtClean="0"/>
              <a:t>NumFocus</a:t>
            </a:r>
            <a:r>
              <a:rPr lang="en-US" dirty="0" smtClean="0"/>
              <a:t> keeps the lights on by holding conferences named </a:t>
            </a:r>
            <a:r>
              <a:rPr lang="en-US" dirty="0" err="1" smtClean="0"/>
              <a:t>PyData</a:t>
            </a:r>
            <a:endParaRPr lang="en-US" dirty="0" smtClean="0"/>
          </a:p>
          <a:p>
            <a:pPr lvl="1"/>
            <a:r>
              <a:rPr lang="en-US" dirty="0" err="1" smtClean="0"/>
              <a:t>PyData</a:t>
            </a:r>
            <a:r>
              <a:rPr lang="en-US" dirty="0" smtClean="0"/>
              <a:t> talks about, spoiler alert, Python &amp; Data Science</a:t>
            </a:r>
          </a:p>
          <a:p>
            <a:r>
              <a:rPr lang="en-US" dirty="0" smtClean="0"/>
              <a:t>I went to </a:t>
            </a:r>
            <a:r>
              <a:rPr lang="en-US" dirty="0" err="1" smtClean="0"/>
              <a:t>PyData</a:t>
            </a:r>
            <a:r>
              <a:rPr lang="en-US" dirty="0"/>
              <a:t> </a:t>
            </a:r>
            <a:r>
              <a:rPr lang="en-US" dirty="0" smtClean="0"/>
              <a:t>NYC but there is still time for you to go to </a:t>
            </a:r>
            <a:r>
              <a:rPr lang="en-US" dirty="0" err="1" smtClean="0"/>
              <a:t>PyData</a:t>
            </a:r>
            <a:r>
              <a:rPr lang="en-US" dirty="0" smtClean="0"/>
              <a:t> DC, featuring many of the same speakers, at a lower price (especially when you consider DC hotels being cheaper)</a:t>
            </a:r>
          </a:p>
          <a:p>
            <a:pPr lvl="1"/>
            <a:r>
              <a:rPr lang="en-US" dirty="0" smtClean="0"/>
              <a:t>Workshop Tutorials on Fri Nov 16 &amp; Presentation Speakers on Sat Nov 17 </a:t>
            </a:r>
            <a:r>
              <a:rPr lang="mr-IN" dirty="0" smtClean="0"/>
              <a:t>–</a:t>
            </a:r>
            <a:r>
              <a:rPr lang="en-US" dirty="0" smtClean="0"/>
              <a:t> Sun Nov 18</a:t>
            </a:r>
          </a:p>
          <a:p>
            <a:pPr lvl="1"/>
            <a:r>
              <a:rPr lang="en-US" dirty="0" smtClean="0"/>
              <a:t>~ $370 for three days, though this becomes $575 if Lockheed pays and it becomes $210 if you’re a student.</a:t>
            </a:r>
            <a:endParaRPr lang="en-US" dirty="0"/>
          </a:p>
        </p:txBody>
      </p:sp>
    </p:spTree>
    <p:extLst>
      <p:ext uri="{BB962C8B-B14F-4D97-AF65-F5344CB8AC3E}">
        <p14:creationId xmlns:p14="http://schemas.microsoft.com/office/powerpoint/2010/main" val="16317436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we’ll cover today</a:t>
            </a:r>
            <a:br>
              <a:rPr lang="en-US" dirty="0" smtClean="0"/>
            </a:br>
            <a:r>
              <a:rPr lang="en-US" sz="2400" dirty="0" smtClean="0">
                <a:solidFill>
                  <a:schemeClr val="tx1">
                    <a:lumMod val="85000"/>
                  </a:schemeClr>
                </a:solidFill>
              </a:rPr>
              <a:t>This format is 100% inspired on </a:t>
            </a:r>
            <a:r>
              <a:rPr lang="en-US" sz="2400" dirty="0" err="1" smtClean="0">
                <a:solidFill>
                  <a:schemeClr val="tx1">
                    <a:lumMod val="85000"/>
                  </a:schemeClr>
                </a:solidFill>
              </a:rPr>
              <a:t>PyData’s</a:t>
            </a:r>
            <a:r>
              <a:rPr lang="en-US" sz="2400" dirty="0" smtClean="0">
                <a:solidFill>
                  <a:schemeClr val="tx1">
                    <a:lumMod val="85000"/>
                  </a:schemeClr>
                </a:solidFill>
              </a:rPr>
              <a:t> format</a:t>
            </a:r>
            <a:endParaRPr lang="en-US" sz="2400" dirty="0">
              <a:solidFill>
                <a:schemeClr val="tx1">
                  <a:lumMod val="85000"/>
                </a:schemeClr>
              </a:solidFill>
            </a:endParaRPr>
          </a:p>
        </p:txBody>
      </p:sp>
      <p:sp>
        <p:nvSpPr>
          <p:cNvPr id="3" name="Content Placeholder 2"/>
          <p:cNvSpPr>
            <a:spLocks noGrp="1"/>
          </p:cNvSpPr>
          <p:nvPr>
            <p:ph idx="1"/>
          </p:nvPr>
        </p:nvSpPr>
        <p:spPr/>
        <p:txBody>
          <a:bodyPr/>
          <a:lstStyle/>
          <a:p>
            <a:r>
              <a:rPr lang="en-US" dirty="0" smtClean="0"/>
              <a:t>What is a </a:t>
            </a:r>
            <a:r>
              <a:rPr lang="en-US" dirty="0" err="1" smtClean="0"/>
              <a:t>PyData</a:t>
            </a:r>
            <a:r>
              <a:rPr lang="en-US" dirty="0" smtClean="0"/>
              <a:t>?</a:t>
            </a:r>
          </a:p>
          <a:p>
            <a:r>
              <a:rPr lang="en-US" dirty="0"/>
              <a:t>A</a:t>
            </a:r>
            <a:r>
              <a:rPr lang="mr-IN" dirty="0"/>
              <a:t>…</a:t>
            </a:r>
            <a:r>
              <a:rPr lang="en-US" dirty="0"/>
              <a:t> normal</a:t>
            </a:r>
            <a:r>
              <a:rPr lang="mr-IN" dirty="0"/>
              <a:t>…</a:t>
            </a:r>
            <a:r>
              <a:rPr lang="en-US" dirty="0"/>
              <a:t> Python Refresher</a:t>
            </a:r>
          </a:p>
          <a:p>
            <a:r>
              <a:rPr lang="en-US" b="1" u="sng" dirty="0" smtClean="0"/>
              <a:t>Whose Data Science is it Anyway</a:t>
            </a:r>
          </a:p>
          <a:p>
            <a:r>
              <a:rPr lang="en-US" dirty="0" smtClean="0"/>
              <a:t>The Radar Meme Team: Engineering Division</a:t>
            </a:r>
          </a:p>
          <a:p>
            <a:r>
              <a:rPr lang="en-US" dirty="0" smtClean="0"/>
              <a:t>Wrap Up</a:t>
            </a:r>
          </a:p>
        </p:txBody>
      </p:sp>
    </p:spTree>
    <p:extLst>
      <p:ext uri="{BB962C8B-B14F-4D97-AF65-F5344CB8AC3E}">
        <p14:creationId xmlns:p14="http://schemas.microsoft.com/office/powerpoint/2010/main" val="9090962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774679" cy="1456267"/>
          </a:xfrm>
        </p:spPr>
        <p:txBody>
          <a:bodyPr/>
          <a:lstStyle/>
          <a:p>
            <a:r>
              <a:rPr lang="en-US" dirty="0" smtClean="0"/>
              <a:t>Mistakes made besides </a:t>
            </a:r>
            <a:r>
              <a:rPr lang="en-US" dirty="0" err="1" smtClean="0"/>
              <a:t>lisa</a:t>
            </a:r>
            <a:r>
              <a:rPr lang="en-US" dirty="0" smtClean="0"/>
              <a:t> </a:t>
            </a:r>
            <a:r>
              <a:rPr lang="en-US" dirty="0" err="1" smtClean="0"/>
              <a:t>lowrie</a:t>
            </a:r>
            <a:r>
              <a:rPr lang="en-US" dirty="0" smtClean="0"/>
              <a:t> hiring me</a:t>
            </a:r>
            <a:endParaRPr lang="en-US" dirty="0"/>
          </a:p>
        </p:txBody>
      </p:sp>
      <p:sp>
        <p:nvSpPr>
          <p:cNvPr id="3" name="Content Placeholder 2"/>
          <p:cNvSpPr>
            <a:spLocks noGrp="1"/>
          </p:cNvSpPr>
          <p:nvPr>
            <p:ph idx="1"/>
          </p:nvPr>
        </p:nvSpPr>
        <p:spPr>
          <a:xfrm>
            <a:off x="685801" y="2008256"/>
            <a:ext cx="10131425" cy="4392548"/>
          </a:xfrm>
        </p:spPr>
        <p:txBody>
          <a:bodyPr>
            <a:normAutofit/>
          </a:bodyPr>
          <a:lstStyle/>
          <a:p>
            <a:r>
              <a:rPr lang="mr-IN" dirty="0" smtClean="0"/>
              <a:t>…</a:t>
            </a:r>
            <a:r>
              <a:rPr lang="en-US" dirty="0" smtClean="0"/>
              <a:t>Another Lunch &amp; Learn struggle I have, especially for Conference </a:t>
            </a:r>
            <a:r>
              <a:rPr lang="en-US" dirty="0" err="1" smtClean="0"/>
              <a:t>Outbriefs</a:t>
            </a:r>
            <a:r>
              <a:rPr lang="en-US" dirty="0" smtClean="0"/>
              <a:t>, is that there are so many topics, that I’ll either run out of time or bore half of you sporadically throughout my </a:t>
            </a:r>
            <a:r>
              <a:rPr lang="en-US" dirty="0" err="1" smtClean="0"/>
              <a:t>outbrief</a:t>
            </a:r>
            <a:r>
              <a:rPr lang="en-US" dirty="0" smtClean="0"/>
              <a:t>.</a:t>
            </a:r>
          </a:p>
          <a:p>
            <a:endParaRPr lang="en-US" sz="1000" dirty="0" smtClean="0"/>
          </a:p>
          <a:p>
            <a:pPr marL="285750" lvl="1"/>
            <a:r>
              <a:rPr lang="en-US" sz="1800" dirty="0" smtClean="0"/>
              <a:t>The cool news is that all sessions &amp; tutorials </a:t>
            </a:r>
            <a:r>
              <a:rPr lang="en-US" sz="1800" dirty="0"/>
              <a:t>will be uploaded to </a:t>
            </a:r>
            <a:r>
              <a:rPr lang="en-US" sz="1800" dirty="0">
                <a:hlinkClick r:id="rId2"/>
              </a:rPr>
              <a:t>https://www.youtube.com/user/PyDataTV</a:t>
            </a:r>
            <a:r>
              <a:rPr lang="en-US" sz="1800" dirty="0"/>
              <a:t> </a:t>
            </a:r>
            <a:r>
              <a:rPr lang="en-US" sz="1800" dirty="0" smtClean="0"/>
              <a:t>in the next 1-4 weeks.</a:t>
            </a:r>
            <a:endParaRPr lang="en-US" sz="1000" dirty="0"/>
          </a:p>
          <a:p>
            <a:endParaRPr lang="en-US" sz="1000" dirty="0" smtClean="0"/>
          </a:p>
          <a:p>
            <a:r>
              <a:rPr lang="en-US" dirty="0" smtClean="0"/>
              <a:t>My goal isn’t to summarize the presentations so that you can skip learning more, but rather, that if you’re interested, you’ll dive into the session videos, read the presentation, or chat with the speaker yourself.</a:t>
            </a:r>
          </a:p>
          <a:p>
            <a:r>
              <a:rPr lang="en-US" dirty="0" smtClean="0"/>
              <a:t>So, to not completely spoil each presentation, I’ll explain each one</a:t>
            </a:r>
            <a:r>
              <a:rPr lang="mr-IN" dirty="0" smtClean="0"/>
              <a:t>…</a:t>
            </a:r>
            <a:r>
              <a:rPr lang="en-US" dirty="0" smtClean="0"/>
              <a:t> in 32 seconds or less.</a:t>
            </a:r>
          </a:p>
          <a:p>
            <a:pPr lvl="1"/>
            <a:r>
              <a:rPr lang="en-US" dirty="0" smtClean="0"/>
              <a:t>I will spotlight 3-4 interesting topics, which I think are relevant to us, later today.</a:t>
            </a:r>
          </a:p>
          <a:p>
            <a:pPr lvl="1"/>
            <a:endParaRPr lang="en-US" sz="200" i="1" dirty="0"/>
          </a:p>
          <a:p>
            <a:pPr marL="0" indent="0">
              <a:buNone/>
            </a:pPr>
            <a:r>
              <a:rPr lang="en-US" sz="1200" i="1" dirty="0" smtClean="0"/>
              <a:t>Legal Indemnity: I do not hold any responsibility for incorrect or overly simplified summaries.</a:t>
            </a:r>
          </a:p>
        </p:txBody>
      </p:sp>
    </p:spTree>
    <p:extLst>
      <p:ext uri="{BB962C8B-B14F-4D97-AF65-F5344CB8AC3E}">
        <p14:creationId xmlns:p14="http://schemas.microsoft.com/office/powerpoint/2010/main" val="13818537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75140"/>
            <a:ext cx="10131425" cy="1456267"/>
          </a:xfrm>
        </p:spPr>
        <p:txBody>
          <a:bodyPr>
            <a:normAutofit/>
          </a:bodyPr>
          <a:lstStyle/>
          <a:p>
            <a:r>
              <a:rPr lang="en-US" sz="1600" b="1" dirty="0" smtClean="0">
                <a:solidFill>
                  <a:schemeClr val="tx1">
                    <a:lumMod val="85000"/>
                  </a:schemeClr>
                </a:solidFill>
                <a:latin typeface="+mn-lt"/>
              </a:rPr>
              <a:t>Hillary Green-</a:t>
            </a:r>
            <a:r>
              <a:rPr lang="en-US" sz="1600" b="1" dirty="0" err="1" smtClean="0">
                <a:solidFill>
                  <a:schemeClr val="tx1">
                    <a:lumMod val="85000"/>
                  </a:schemeClr>
                </a:solidFill>
                <a:latin typeface="+mn-lt"/>
              </a:rPr>
              <a:t>Lerman</a:t>
            </a:r>
            <a:r>
              <a:rPr lang="en-US" dirty="0" smtClean="0"/>
              <a:t/>
            </a:r>
            <a:br>
              <a:rPr lang="en-US" dirty="0" smtClean="0"/>
            </a:br>
            <a:r>
              <a:rPr lang="en-US" dirty="0" smtClean="0"/>
              <a:t>Creating a data driven culture</a:t>
            </a:r>
            <a:endParaRPr lang="en-US" dirty="0"/>
          </a:p>
        </p:txBody>
      </p:sp>
      <p:sp>
        <p:nvSpPr>
          <p:cNvPr id="4" name="Content Placeholder 3"/>
          <p:cNvSpPr>
            <a:spLocks noGrp="1"/>
          </p:cNvSpPr>
          <p:nvPr>
            <p:ph idx="1"/>
          </p:nvPr>
        </p:nvSpPr>
        <p:spPr>
          <a:xfrm>
            <a:off x="685802" y="1617786"/>
            <a:ext cx="6416050" cy="4062326"/>
          </a:xfrm>
        </p:spPr>
        <p:txBody>
          <a:bodyPr/>
          <a:lstStyle/>
          <a:p>
            <a:r>
              <a:rPr lang="en-US" dirty="0" smtClean="0"/>
              <a:t>Who’s who on the team?</a:t>
            </a:r>
          </a:p>
          <a:p>
            <a:pPr lvl="1"/>
            <a:r>
              <a:rPr lang="en-US" dirty="0" smtClean="0"/>
              <a:t>Data Scientists create predictive models which provide precise answers.</a:t>
            </a:r>
          </a:p>
          <a:p>
            <a:pPr lvl="1"/>
            <a:r>
              <a:rPr lang="en-US" dirty="0" smtClean="0"/>
              <a:t>Data Analysts create descriptive models which provide general answers.</a:t>
            </a:r>
          </a:p>
          <a:p>
            <a:r>
              <a:rPr lang="en-US" dirty="0" smtClean="0"/>
              <a:t>Because data is now BIG, it needs to be democratized. </a:t>
            </a:r>
          </a:p>
          <a:p>
            <a:pPr lvl="1"/>
            <a:r>
              <a:rPr lang="en-US" dirty="0" smtClean="0"/>
              <a:t>Discoverability: Dashboards help users discover data</a:t>
            </a:r>
          </a:p>
          <a:p>
            <a:pPr lvl="1"/>
            <a:r>
              <a:rPr lang="en-US" dirty="0" err="1" smtClean="0"/>
              <a:t>Reportability</a:t>
            </a:r>
            <a:r>
              <a:rPr lang="en-US" dirty="0" smtClean="0"/>
              <a:t>: Email &amp; Jira Notifications warn if something’s off</a:t>
            </a:r>
          </a:p>
          <a:p>
            <a:pPr lvl="1"/>
            <a:r>
              <a:rPr lang="en-US" dirty="0" smtClean="0"/>
              <a:t>Investigative: Tools &amp; Scripts help users dig into the data.</a:t>
            </a:r>
          </a:p>
        </p:txBody>
      </p:sp>
      <p:sp>
        <p:nvSpPr>
          <p:cNvPr id="28" name="Oval 27"/>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Oval 32"/>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Oval 33"/>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Oval 34"/>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Oval 35"/>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Oval 36"/>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Oval 37"/>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Oval 38"/>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Oval 39"/>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Oval 45"/>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Oval 46"/>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48"/>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extBox 49"/>
          <p:cNvSpPr txBox="1"/>
          <p:nvPr/>
        </p:nvSpPr>
        <p:spPr>
          <a:xfrm>
            <a:off x="8397255" y="5903714"/>
            <a:ext cx="3642366" cy="276999"/>
          </a:xfrm>
          <a:prstGeom prst="rect">
            <a:avLst/>
          </a:prstGeom>
          <a:noFill/>
        </p:spPr>
        <p:txBody>
          <a:bodyPr wrap="square" rtlCol="0">
            <a:spAutoFit/>
          </a:bodyPr>
          <a:lstStyle/>
          <a:p>
            <a:pPr algn="r"/>
            <a:r>
              <a:rPr lang="en-US" sz="1200" b="1" dirty="0" smtClean="0"/>
              <a:t>Unlike some presenters I had, I must move on</a:t>
            </a:r>
            <a:endParaRPr lang="en-US" sz="1200" b="1" dirty="0"/>
          </a:p>
        </p:txBody>
      </p:sp>
      <p:sp>
        <p:nvSpPr>
          <p:cNvPr id="51" name="TextBox 50"/>
          <p:cNvSpPr txBox="1"/>
          <p:nvPr/>
        </p:nvSpPr>
        <p:spPr>
          <a:xfrm>
            <a:off x="107680" y="5903714"/>
            <a:ext cx="2545084" cy="276999"/>
          </a:xfrm>
          <a:prstGeom prst="rect">
            <a:avLst/>
          </a:prstGeom>
          <a:noFill/>
        </p:spPr>
        <p:txBody>
          <a:bodyPr wrap="square" rtlCol="0">
            <a:spAutoFit/>
          </a:bodyPr>
          <a:lstStyle/>
          <a:p>
            <a:r>
              <a:rPr lang="en-US" sz="1200" b="1" dirty="0" smtClean="0"/>
              <a:t>Countdown to next session</a:t>
            </a:r>
            <a:endParaRPr lang="en-US" sz="1200"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0709" y="1256715"/>
            <a:ext cx="4263962" cy="4263962"/>
          </a:xfrm>
          <a:prstGeom prst="rect">
            <a:avLst/>
          </a:prstGeom>
        </p:spPr>
      </p:pic>
    </p:spTree>
    <p:extLst>
      <p:ext uri="{BB962C8B-B14F-4D97-AF65-F5344CB8AC3E}">
        <p14:creationId xmlns:p14="http://schemas.microsoft.com/office/powerpoint/2010/main" val="133250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25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grpId="0" nodeType="afterEffect">
                                  <p:stCondLst>
                                    <p:cond delay="125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2500"/>
                            </p:stCondLst>
                            <p:childTnLst>
                              <p:par>
                                <p:cTn id="11" presetID="1" presetClass="entr" presetSubtype="0" fill="hold" grpId="0" nodeType="afterEffect">
                                  <p:stCondLst>
                                    <p:cond delay="125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3750"/>
                            </p:stCondLst>
                            <p:childTnLst>
                              <p:par>
                                <p:cTn id="14" presetID="1" presetClass="entr" presetSubtype="0" fill="hold" grpId="0" nodeType="afterEffect">
                                  <p:stCondLst>
                                    <p:cond delay="125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grpId="0" nodeType="afterEffect">
                                  <p:stCondLst>
                                    <p:cond delay="125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6250"/>
                            </p:stCondLst>
                            <p:childTnLst>
                              <p:par>
                                <p:cTn id="20" presetID="1" presetClass="entr" presetSubtype="0" fill="hold" grpId="0" nodeType="afterEffect">
                                  <p:stCondLst>
                                    <p:cond delay="125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7500"/>
                            </p:stCondLst>
                            <p:childTnLst>
                              <p:par>
                                <p:cTn id="23" presetID="1" presetClass="entr" presetSubtype="0" fill="hold" grpId="0" nodeType="afterEffect">
                                  <p:stCondLst>
                                    <p:cond delay="125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8750"/>
                            </p:stCondLst>
                            <p:childTnLst>
                              <p:par>
                                <p:cTn id="26" presetID="1" presetClass="entr" presetSubtype="0" fill="hold" grpId="0" nodeType="afterEffect">
                                  <p:stCondLst>
                                    <p:cond delay="125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10000"/>
                            </p:stCondLst>
                            <p:childTnLst>
                              <p:par>
                                <p:cTn id="29" presetID="1" presetClass="entr" presetSubtype="0" fill="hold" grpId="0" nodeType="afterEffect">
                                  <p:stCondLst>
                                    <p:cond delay="1250"/>
                                  </p:stCondLst>
                                  <p:childTnLst>
                                    <p:set>
                                      <p:cBhvr>
                                        <p:cTn id="30" dur="1" fill="hold">
                                          <p:stCondLst>
                                            <p:cond delay="0"/>
                                          </p:stCondLst>
                                        </p:cTn>
                                        <p:tgtEl>
                                          <p:spTgt spid="36"/>
                                        </p:tgtEl>
                                        <p:attrNameLst>
                                          <p:attrName>style.visibility</p:attrName>
                                        </p:attrNameLst>
                                      </p:cBhvr>
                                      <p:to>
                                        <p:strVal val="visible"/>
                                      </p:to>
                                    </p:set>
                                  </p:childTnLst>
                                </p:cTn>
                              </p:par>
                            </p:childTnLst>
                          </p:cTn>
                        </p:par>
                        <p:par>
                          <p:cTn id="31" fill="hold">
                            <p:stCondLst>
                              <p:cond delay="11250"/>
                            </p:stCondLst>
                            <p:childTnLst>
                              <p:par>
                                <p:cTn id="32" presetID="1" presetClass="entr" presetSubtype="0" fill="hold" grpId="0" nodeType="afterEffect">
                                  <p:stCondLst>
                                    <p:cond delay="125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12500"/>
                            </p:stCondLst>
                            <p:childTnLst>
                              <p:par>
                                <p:cTn id="35" presetID="1" presetClass="entr" presetSubtype="0" fill="hold" grpId="0" nodeType="afterEffect">
                                  <p:stCondLst>
                                    <p:cond delay="1250"/>
                                  </p:stCondLst>
                                  <p:childTnLst>
                                    <p:set>
                                      <p:cBhvr>
                                        <p:cTn id="36" dur="1" fill="hold">
                                          <p:stCondLst>
                                            <p:cond delay="0"/>
                                          </p:stCondLst>
                                        </p:cTn>
                                        <p:tgtEl>
                                          <p:spTgt spid="38"/>
                                        </p:tgtEl>
                                        <p:attrNameLst>
                                          <p:attrName>style.visibility</p:attrName>
                                        </p:attrNameLst>
                                      </p:cBhvr>
                                      <p:to>
                                        <p:strVal val="visible"/>
                                      </p:to>
                                    </p:set>
                                  </p:childTnLst>
                                </p:cTn>
                              </p:par>
                            </p:childTnLst>
                          </p:cTn>
                        </p:par>
                        <p:par>
                          <p:cTn id="37" fill="hold">
                            <p:stCondLst>
                              <p:cond delay="13750"/>
                            </p:stCondLst>
                            <p:childTnLst>
                              <p:par>
                                <p:cTn id="38" presetID="1" presetClass="entr" presetSubtype="0" fill="hold" grpId="0" nodeType="afterEffect">
                                  <p:stCondLst>
                                    <p:cond delay="1250"/>
                                  </p:stCondLst>
                                  <p:childTnLst>
                                    <p:set>
                                      <p:cBhvr>
                                        <p:cTn id="39" dur="1" fill="hold">
                                          <p:stCondLst>
                                            <p:cond delay="0"/>
                                          </p:stCondLst>
                                        </p:cTn>
                                        <p:tgtEl>
                                          <p:spTgt spid="39"/>
                                        </p:tgtEl>
                                        <p:attrNameLst>
                                          <p:attrName>style.visibility</p:attrName>
                                        </p:attrNameLst>
                                      </p:cBhvr>
                                      <p:to>
                                        <p:strVal val="visible"/>
                                      </p:to>
                                    </p:set>
                                  </p:childTnLst>
                                </p:cTn>
                              </p:par>
                            </p:childTnLst>
                          </p:cTn>
                        </p:par>
                        <p:par>
                          <p:cTn id="40" fill="hold">
                            <p:stCondLst>
                              <p:cond delay="15000"/>
                            </p:stCondLst>
                            <p:childTnLst>
                              <p:par>
                                <p:cTn id="41" presetID="1" presetClass="entr" presetSubtype="0" fill="hold" grpId="0" nodeType="afterEffect">
                                  <p:stCondLst>
                                    <p:cond delay="125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16250"/>
                            </p:stCondLst>
                            <p:childTnLst>
                              <p:par>
                                <p:cTn id="44" presetID="1" presetClass="entr" presetSubtype="0" fill="hold" grpId="0" nodeType="afterEffect">
                                  <p:stCondLst>
                                    <p:cond delay="1250"/>
                                  </p:stCondLst>
                                  <p:childTnLst>
                                    <p:set>
                                      <p:cBhvr>
                                        <p:cTn id="45" dur="1" fill="hold">
                                          <p:stCondLst>
                                            <p:cond delay="0"/>
                                          </p:stCondLst>
                                        </p:cTn>
                                        <p:tgtEl>
                                          <p:spTgt spid="41"/>
                                        </p:tgtEl>
                                        <p:attrNameLst>
                                          <p:attrName>style.visibility</p:attrName>
                                        </p:attrNameLst>
                                      </p:cBhvr>
                                      <p:to>
                                        <p:strVal val="visible"/>
                                      </p:to>
                                    </p:set>
                                  </p:childTnLst>
                                </p:cTn>
                              </p:par>
                            </p:childTnLst>
                          </p:cTn>
                        </p:par>
                        <p:par>
                          <p:cTn id="46" fill="hold">
                            <p:stCondLst>
                              <p:cond delay="17500"/>
                            </p:stCondLst>
                            <p:childTnLst>
                              <p:par>
                                <p:cTn id="47" presetID="1" presetClass="entr" presetSubtype="0" fill="hold" grpId="0" nodeType="afterEffect">
                                  <p:stCondLst>
                                    <p:cond delay="125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18750"/>
                            </p:stCondLst>
                            <p:childTnLst>
                              <p:par>
                                <p:cTn id="50" presetID="1" presetClass="entr" presetSubtype="0" fill="hold" grpId="0" nodeType="afterEffect">
                                  <p:stCondLst>
                                    <p:cond delay="1250"/>
                                  </p:stCondLst>
                                  <p:childTnLst>
                                    <p:set>
                                      <p:cBhvr>
                                        <p:cTn id="51" dur="1" fill="hold">
                                          <p:stCondLst>
                                            <p:cond delay="0"/>
                                          </p:stCondLst>
                                        </p:cTn>
                                        <p:tgtEl>
                                          <p:spTgt spid="43"/>
                                        </p:tgtEl>
                                        <p:attrNameLst>
                                          <p:attrName>style.visibility</p:attrName>
                                        </p:attrNameLst>
                                      </p:cBhvr>
                                      <p:to>
                                        <p:strVal val="visible"/>
                                      </p:to>
                                    </p:set>
                                  </p:childTnLst>
                                </p:cTn>
                              </p:par>
                            </p:childTnLst>
                          </p:cTn>
                        </p:par>
                        <p:par>
                          <p:cTn id="52" fill="hold">
                            <p:stCondLst>
                              <p:cond delay="20000"/>
                            </p:stCondLst>
                            <p:childTnLst>
                              <p:par>
                                <p:cTn id="53" presetID="1" presetClass="entr" presetSubtype="0" fill="hold" grpId="0" nodeType="afterEffect">
                                  <p:stCondLst>
                                    <p:cond delay="125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21250"/>
                            </p:stCondLst>
                            <p:childTnLst>
                              <p:par>
                                <p:cTn id="56" presetID="1" presetClass="entr" presetSubtype="0" fill="hold" grpId="0" nodeType="afterEffect">
                                  <p:stCondLst>
                                    <p:cond delay="1250"/>
                                  </p:stCondLst>
                                  <p:childTnLst>
                                    <p:set>
                                      <p:cBhvr>
                                        <p:cTn id="57" dur="1" fill="hold">
                                          <p:stCondLst>
                                            <p:cond delay="0"/>
                                          </p:stCondLst>
                                        </p:cTn>
                                        <p:tgtEl>
                                          <p:spTgt spid="45"/>
                                        </p:tgtEl>
                                        <p:attrNameLst>
                                          <p:attrName>style.visibility</p:attrName>
                                        </p:attrNameLst>
                                      </p:cBhvr>
                                      <p:to>
                                        <p:strVal val="visible"/>
                                      </p:to>
                                    </p:set>
                                  </p:childTnLst>
                                </p:cTn>
                              </p:par>
                            </p:childTnLst>
                          </p:cTn>
                        </p:par>
                        <p:par>
                          <p:cTn id="58" fill="hold">
                            <p:stCondLst>
                              <p:cond delay="22500"/>
                            </p:stCondLst>
                            <p:childTnLst>
                              <p:par>
                                <p:cTn id="59" presetID="1" presetClass="entr" presetSubtype="0" fill="hold" grpId="0" nodeType="afterEffect">
                                  <p:stCondLst>
                                    <p:cond delay="2750"/>
                                  </p:stCondLst>
                                  <p:childTnLst>
                                    <p:set>
                                      <p:cBhvr>
                                        <p:cTn id="60" dur="1" fill="hold">
                                          <p:stCondLst>
                                            <p:cond delay="0"/>
                                          </p:stCondLst>
                                        </p:cTn>
                                        <p:tgtEl>
                                          <p:spTgt spid="46"/>
                                        </p:tgtEl>
                                        <p:attrNameLst>
                                          <p:attrName>style.visibility</p:attrName>
                                        </p:attrNameLst>
                                      </p:cBhvr>
                                      <p:to>
                                        <p:strVal val="visible"/>
                                      </p:to>
                                    </p:set>
                                  </p:childTnLst>
                                </p:cTn>
                              </p:par>
                            </p:childTnLst>
                          </p:cTn>
                        </p:par>
                        <p:par>
                          <p:cTn id="61" fill="hold">
                            <p:stCondLst>
                              <p:cond delay="25250"/>
                            </p:stCondLst>
                            <p:childTnLst>
                              <p:par>
                                <p:cTn id="62" presetID="1" presetClass="entr" presetSubtype="0" fill="hold" grpId="0" nodeType="afterEffect">
                                  <p:stCondLst>
                                    <p:cond delay="2750"/>
                                  </p:stCondLst>
                                  <p:childTnLst>
                                    <p:set>
                                      <p:cBhvr>
                                        <p:cTn id="63" dur="1" fill="hold">
                                          <p:stCondLst>
                                            <p:cond delay="0"/>
                                          </p:stCondLst>
                                        </p:cTn>
                                        <p:tgtEl>
                                          <p:spTgt spid="47"/>
                                        </p:tgtEl>
                                        <p:attrNameLst>
                                          <p:attrName>style.visibility</p:attrName>
                                        </p:attrNameLst>
                                      </p:cBhvr>
                                      <p:to>
                                        <p:strVal val="visible"/>
                                      </p:to>
                                    </p:set>
                                  </p:childTnLst>
                                </p:cTn>
                              </p:par>
                            </p:childTnLst>
                          </p:cTn>
                        </p:par>
                        <p:par>
                          <p:cTn id="64" fill="hold">
                            <p:stCondLst>
                              <p:cond delay="28000"/>
                            </p:stCondLst>
                            <p:childTnLst>
                              <p:par>
                                <p:cTn id="65" presetID="1" presetClass="entr" presetSubtype="0" fill="hold" grpId="0" nodeType="afterEffect">
                                  <p:stCondLst>
                                    <p:cond delay="275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30750"/>
                            </p:stCondLst>
                            <p:childTnLst>
                              <p:par>
                                <p:cTn id="68" presetID="1" presetClass="entr" presetSubtype="0" fill="hold" grpId="0" nodeType="afterEffect">
                                  <p:stCondLst>
                                    <p:cond delay="2750"/>
                                  </p:stCondLst>
                                  <p:childTnLst>
                                    <p:set>
                                      <p:cBhvr>
                                        <p:cTn id="6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75140"/>
            <a:ext cx="10131425" cy="1456267"/>
          </a:xfrm>
        </p:spPr>
        <p:txBody>
          <a:bodyPr>
            <a:normAutofit/>
          </a:bodyPr>
          <a:lstStyle/>
          <a:p>
            <a:r>
              <a:rPr lang="en-US" sz="1600" b="1" dirty="0" smtClean="0">
                <a:solidFill>
                  <a:schemeClr val="tx1">
                    <a:lumMod val="85000"/>
                  </a:schemeClr>
                </a:solidFill>
                <a:latin typeface="+mn-lt"/>
              </a:rPr>
              <a:t>Travis Oliphant</a:t>
            </a:r>
            <a:r>
              <a:rPr lang="en-US" dirty="0" smtClean="0"/>
              <a:t/>
            </a:r>
            <a:br>
              <a:rPr lang="en-US" dirty="0" smtClean="0"/>
            </a:br>
            <a:r>
              <a:rPr lang="en-US" dirty="0" smtClean="0"/>
              <a:t>Business of Open Source</a:t>
            </a:r>
            <a:endParaRPr lang="en-US" dirty="0"/>
          </a:p>
        </p:txBody>
      </p:sp>
      <p:sp>
        <p:nvSpPr>
          <p:cNvPr id="4" name="Content Placeholder 3"/>
          <p:cNvSpPr>
            <a:spLocks noGrp="1"/>
          </p:cNvSpPr>
          <p:nvPr>
            <p:ph idx="1"/>
          </p:nvPr>
        </p:nvSpPr>
        <p:spPr>
          <a:xfrm>
            <a:off x="685802" y="1617786"/>
            <a:ext cx="6416050" cy="4062326"/>
          </a:xfrm>
        </p:spPr>
        <p:txBody>
          <a:bodyPr>
            <a:normAutofit/>
          </a:bodyPr>
          <a:lstStyle/>
          <a:p>
            <a:r>
              <a:rPr lang="en-US" dirty="0" smtClean="0"/>
              <a:t>Multi-billion dollar companies are living off the generosity of a few.</a:t>
            </a:r>
          </a:p>
          <a:p>
            <a:r>
              <a:rPr lang="en-US" dirty="0" smtClean="0"/>
              <a:t>Your capital &amp; money tells me what you value.</a:t>
            </a:r>
          </a:p>
          <a:p>
            <a:pPr lvl="1"/>
            <a:r>
              <a:rPr lang="en-US" dirty="0"/>
              <a:t>Your capital is structured based on the relationships you have</a:t>
            </a:r>
            <a:r>
              <a:rPr lang="en-US" dirty="0" smtClean="0"/>
              <a:t>.</a:t>
            </a:r>
          </a:p>
          <a:p>
            <a:r>
              <a:rPr lang="en-US" dirty="0" smtClean="0"/>
              <a:t>Business &amp; Open Source are networks of people, cooperation, and competition.</a:t>
            </a:r>
          </a:p>
          <a:p>
            <a:pPr lvl="1"/>
            <a:r>
              <a:rPr lang="en-US" dirty="0" smtClean="0"/>
              <a:t>Voluntary trade occurs in these networks when people find ‘win-win’ partnerships.</a:t>
            </a:r>
          </a:p>
          <a:p>
            <a:pPr lvl="1"/>
            <a:r>
              <a:rPr lang="en-US" dirty="0" smtClean="0"/>
              <a:t>People voluntarily &amp; independently work when the mission to discover these ‘win-win’ is fun.</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5378" y="1300399"/>
            <a:ext cx="4243723" cy="4243723"/>
          </a:xfrm>
          <a:prstGeom prst="rect">
            <a:avLst/>
          </a:prstGeom>
        </p:spPr>
      </p:pic>
      <p:sp>
        <p:nvSpPr>
          <p:cNvPr id="168" name="Oval 167"/>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9" name="Oval 168"/>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0" name="Oval 169"/>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1" name="Oval 170"/>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2" name="Oval 171"/>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3" name="Oval 172"/>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4" name="Oval 173"/>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5" name="Oval 174"/>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6" name="Oval 175"/>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7" name="Oval 176"/>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8" name="Oval 177"/>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9" name="Oval 178"/>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0" name="Oval 179"/>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1" name="Oval 180"/>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2" name="Oval 181"/>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3" name="Oval 182"/>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4" name="Oval 183"/>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5" name="Oval 184"/>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6" name="Oval 185"/>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7" name="Oval 186"/>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8" name="Oval 187"/>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9" name="Oval 188"/>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90" name="TextBox 189"/>
          <p:cNvSpPr txBox="1"/>
          <p:nvPr/>
        </p:nvSpPr>
        <p:spPr>
          <a:xfrm>
            <a:off x="8397255" y="5903714"/>
            <a:ext cx="3642366" cy="276999"/>
          </a:xfrm>
          <a:prstGeom prst="rect">
            <a:avLst/>
          </a:prstGeom>
          <a:noFill/>
        </p:spPr>
        <p:txBody>
          <a:bodyPr wrap="square" rtlCol="0">
            <a:spAutoFit/>
          </a:bodyPr>
          <a:lstStyle/>
          <a:p>
            <a:pPr algn="r"/>
            <a:r>
              <a:rPr lang="en-US" sz="1200" b="1" dirty="0" smtClean="0"/>
              <a:t>Unlike some presenters I had, I must move on</a:t>
            </a:r>
            <a:endParaRPr lang="en-US" sz="1200" b="1" dirty="0"/>
          </a:p>
        </p:txBody>
      </p:sp>
      <p:sp>
        <p:nvSpPr>
          <p:cNvPr id="191" name="TextBox 190"/>
          <p:cNvSpPr txBox="1"/>
          <p:nvPr/>
        </p:nvSpPr>
        <p:spPr>
          <a:xfrm>
            <a:off x="107680" y="5903714"/>
            <a:ext cx="2545084" cy="276999"/>
          </a:xfrm>
          <a:prstGeom prst="rect">
            <a:avLst/>
          </a:prstGeom>
          <a:noFill/>
        </p:spPr>
        <p:txBody>
          <a:bodyPr wrap="square" rtlCol="0">
            <a:spAutoFit/>
          </a:bodyPr>
          <a:lstStyle/>
          <a:p>
            <a:r>
              <a:rPr lang="en-US" sz="1200" b="1" dirty="0" smtClean="0"/>
              <a:t>Countdown to next session</a:t>
            </a:r>
            <a:endParaRPr lang="en-US" sz="1200" b="1" dirty="0"/>
          </a:p>
        </p:txBody>
      </p:sp>
    </p:spTree>
    <p:extLst>
      <p:ext uri="{BB962C8B-B14F-4D97-AF65-F5344CB8AC3E}">
        <p14:creationId xmlns:p14="http://schemas.microsoft.com/office/powerpoint/2010/main" val="149905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250"/>
                                  </p:stCondLst>
                                  <p:childTnLst>
                                    <p:set>
                                      <p:cBhvr>
                                        <p:cTn id="6" dur="1" fill="hold">
                                          <p:stCondLst>
                                            <p:cond delay="0"/>
                                          </p:stCondLst>
                                        </p:cTn>
                                        <p:tgtEl>
                                          <p:spTgt spid="168"/>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grpId="0" nodeType="afterEffect">
                                  <p:stCondLst>
                                    <p:cond delay="1250"/>
                                  </p:stCondLst>
                                  <p:childTnLst>
                                    <p:set>
                                      <p:cBhvr>
                                        <p:cTn id="9" dur="1" fill="hold">
                                          <p:stCondLst>
                                            <p:cond delay="0"/>
                                          </p:stCondLst>
                                        </p:cTn>
                                        <p:tgtEl>
                                          <p:spTgt spid="169"/>
                                        </p:tgtEl>
                                        <p:attrNameLst>
                                          <p:attrName>style.visibility</p:attrName>
                                        </p:attrNameLst>
                                      </p:cBhvr>
                                      <p:to>
                                        <p:strVal val="visible"/>
                                      </p:to>
                                    </p:set>
                                  </p:childTnLst>
                                </p:cTn>
                              </p:par>
                            </p:childTnLst>
                          </p:cTn>
                        </p:par>
                        <p:par>
                          <p:cTn id="10" fill="hold">
                            <p:stCondLst>
                              <p:cond delay="2500"/>
                            </p:stCondLst>
                            <p:childTnLst>
                              <p:par>
                                <p:cTn id="11" presetID="1" presetClass="entr" presetSubtype="0" fill="hold" grpId="0" nodeType="afterEffect">
                                  <p:stCondLst>
                                    <p:cond delay="1250"/>
                                  </p:stCondLst>
                                  <p:childTnLst>
                                    <p:set>
                                      <p:cBhvr>
                                        <p:cTn id="12" dur="1" fill="hold">
                                          <p:stCondLst>
                                            <p:cond delay="0"/>
                                          </p:stCondLst>
                                        </p:cTn>
                                        <p:tgtEl>
                                          <p:spTgt spid="170"/>
                                        </p:tgtEl>
                                        <p:attrNameLst>
                                          <p:attrName>style.visibility</p:attrName>
                                        </p:attrNameLst>
                                      </p:cBhvr>
                                      <p:to>
                                        <p:strVal val="visible"/>
                                      </p:to>
                                    </p:set>
                                  </p:childTnLst>
                                </p:cTn>
                              </p:par>
                            </p:childTnLst>
                          </p:cTn>
                        </p:par>
                        <p:par>
                          <p:cTn id="13" fill="hold">
                            <p:stCondLst>
                              <p:cond delay="3750"/>
                            </p:stCondLst>
                            <p:childTnLst>
                              <p:par>
                                <p:cTn id="14" presetID="1" presetClass="entr" presetSubtype="0" fill="hold" grpId="0" nodeType="afterEffect">
                                  <p:stCondLst>
                                    <p:cond delay="1250"/>
                                  </p:stCondLst>
                                  <p:childTnLst>
                                    <p:set>
                                      <p:cBhvr>
                                        <p:cTn id="15" dur="1" fill="hold">
                                          <p:stCondLst>
                                            <p:cond delay="0"/>
                                          </p:stCondLst>
                                        </p:cTn>
                                        <p:tgtEl>
                                          <p:spTgt spid="171"/>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grpId="0" nodeType="afterEffect">
                                  <p:stCondLst>
                                    <p:cond delay="1250"/>
                                  </p:stCondLst>
                                  <p:childTnLst>
                                    <p:set>
                                      <p:cBhvr>
                                        <p:cTn id="18" dur="1" fill="hold">
                                          <p:stCondLst>
                                            <p:cond delay="0"/>
                                          </p:stCondLst>
                                        </p:cTn>
                                        <p:tgtEl>
                                          <p:spTgt spid="172"/>
                                        </p:tgtEl>
                                        <p:attrNameLst>
                                          <p:attrName>style.visibility</p:attrName>
                                        </p:attrNameLst>
                                      </p:cBhvr>
                                      <p:to>
                                        <p:strVal val="visible"/>
                                      </p:to>
                                    </p:set>
                                  </p:childTnLst>
                                </p:cTn>
                              </p:par>
                            </p:childTnLst>
                          </p:cTn>
                        </p:par>
                        <p:par>
                          <p:cTn id="19" fill="hold">
                            <p:stCondLst>
                              <p:cond delay="6250"/>
                            </p:stCondLst>
                            <p:childTnLst>
                              <p:par>
                                <p:cTn id="20" presetID="1" presetClass="entr" presetSubtype="0" fill="hold" grpId="0" nodeType="afterEffect">
                                  <p:stCondLst>
                                    <p:cond delay="1250"/>
                                  </p:stCondLst>
                                  <p:childTnLst>
                                    <p:set>
                                      <p:cBhvr>
                                        <p:cTn id="21" dur="1" fill="hold">
                                          <p:stCondLst>
                                            <p:cond delay="0"/>
                                          </p:stCondLst>
                                        </p:cTn>
                                        <p:tgtEl>
                                          <p:spTgt spid="173"/>
                                        </p:tgtEl>
                                        <p:attrNameLst>
                                          <p:attrName>style.visibility</p:attrName>
                                        </p:attrNameLst>
                                      </p:cBhvr>
                                      <p:to>
                                        <p:strVal val="visible"/>
                                      </p:to>
                                    </p:set>
                                  </p:childTnLst>
                                </p:cTn>
                              </p:par>
                            </p:childTnLst>
                          </p:cTn>
                        </p:par>
                        <p:par>
                          <p:cTn id="22" fill="hold">
                            <p:stCondLst>
                              <p:cond delay="7500"/>
                            </p:stCondLst>
                            <p:childTnLst>
                              <p:par>
                                <p:cTn id="23" presetID="1" presetClass="entr" presetSubtype="0" fill="hold" grpId="0" nodeType="afterEffect">
                                  <p:stCondLst>
                                    <p:cond delay="1250"/>
                                  </p:stCondLst>
                                  <p:childTnLst>
                                    <p:set>
                                      <p:cBhvr>
                                        <p:cTn id="24" dur="1" fill="hold">
                                          <p:stCondLst>
                                            <p:cond delay="0"/>
                                          </p:stCondLst>
                                        </p:cTn>
                                        <p:tgtEl>
                                          <p:spTgt spid="174"/>
                                        </p:tgtEl>
                                        <p:attrNameLst>
                                          <p:attrName>style.visibility</p:attrName>
                                        </p:attrNameLst>
                                      </p:cBhvr>
                                      <p:to>
                                        <p:strVal val="visible"/>
                                      </p:to>
                                    </p:set>
                                  </p:childTnLst>
                                </p:cTn>
                              </p:par>
                            </p:childTnLst>
                          </p:cTn>
                        </p:par>
                        <p:par>
                          <p:cTn id="25" fill="hold">
                            <p:stCondLst>
                              <p:cond delay="8750"/>
                            </p:stCondLst>
                            <p:childTnLst>
                              <p:par>
                                <p:cTn id="26" presetID="1" presetClass="entr" presetSubtype="0" fill="hold" grpId="0" nodeType="afterEffect">
                                  <p:stCondLst>
                                    <p:cond delay="1250"/>
                                  </p:stCondLst>
                                  <p:childTnLst>
                                    <p:set>
                                      <p:cBhvr>
                                        <p:cTn id="27" dur="1" fill="hold">
                                          <p:stCondLst>
                                            <p:cond delay="0"/>
                                          </p:stCondLst>
                                        </p:cTn>
                                        <p:tgtEl>
                                          <p:spTgt spid="175"/>
                                        </p:tgtEl>
                                        <p:attrNameLst>
                                          <p:attrName>style.visibility</p:attrName>
                                        </p:attrNameLst>
                                      </p:cBhvr>
                                      <p:to>
                                        <p:strVal val="visible"/>
                                      </p:to>
                                    </p:set>
                                  </p:childTnLst>
                                </p:cTn>
                              </p:par>
                            </p:childTnLst>
                          </p:cTn>
                        </p:par>
                        <p:par>
                          <p:cTn id="28" fill="hold">
                            <p:stCondLst>
                              <p:cond delay="10000"/>
                            </p:stCondLst>
                            <p:childTnLst>
                              <p:par>
                                <p:cTn id="29" presetID="1" presetClass="entr" presetSubtype="0" fill="hold" grpId="0" nodeType="afterEffect">
                                  <p:stCondLst>
                                    <p:cond delay="1250"/>
                                  </p:stCondLst>
                                  <p:childTnLst>
                                    <p:set>
                                      <p:cBhvr>
                                        <p:cTn id="30" dur="1" fill="hold">
                                          <p:stCondLst>
                                            <p:cond delay="0"/>
                                          </p:stCondLst>
                                        </p:cTn>
                                        <p:tgtEl>
                                          <p:spTgt spid="176"/>
                                        </p:tgtEl>
                                        <p:attrNameLst>
                                          <p:attrName>style.visibility</p:attrName>
                                        </p:attrNameLst>
                                      </p:cBhvr>
                                      <p:to>
                                        <p:strVal val="visible"/>
                                      </p:to>
                                    </p:set>
                                  </p:childTnLst>
                                </p:cTn>
                              </p:par>
                            </p:childTnLst>
                          </p:cTn>
                        </p:par>
                        <p:par>
                          <p:cTn id="31" fill="hold">
                            <p:stCondLst>
                              <p:cond delay="11250"/>
                            </p:stCondLst>
                            <p:childTnLst>
                              <p:par>
                                <p:cTn id="32" presetID="1" presetClass="entr" presetSubtype="0" fill="hold" grpId="0" nodeType="afterEffect">
                                  <p:stCondLst>
                                    <p:cond delay="1250"/>
                                  </p:stCondLst>
                                  <p:childTnLst>
                                    <p:set>
                                      <p:cBhvr>
                                        <p:cTn id="33" dur="1" fill="hold">
                                          <p:stCondLst>
                                            <p:cond delay="0"/>
                                          </p:stCondLst>
                                        </p:cTn>
                                        <p:tgtEl>
                                          <p:spTgt spid="177"/>
                                        </p:tgtEl>
                                        <p:attrNameLst>
                                          <p:attrName>style.visibility</p:attrName>
                                        </p:attrNameLst>
                                      </p:cBhvr>
                                      <p:to>
                                        <p:strVal val="visible"/>
                                      </p:to>
                                    </p:set>
                                  </p:childTnLst>
                                </p:cTn>
                              </p:par>
                            </p:childTnLst>
                          </p:cTn>
                        </p:par>
                        <p:par>
                          <p:cTn id="34" fill="hold">
                            <p:stCondLst>
                              <p:cond delay="12500"/>
                            </p:stCondLst>
                            <p:childTnLst>
                              <p:par>
                                <p:cTn id="35" presetID="1" presetClass="entr" presetSubtype="0" fill="hold" grpId="0" nodeType="afterEffect">
                                  <p:stCondLst>
                                    <p:cond delay="1250"/>
                                  </p:stCondLst>
                                  <p:childTnLst>
                                    <p:set>
                                      <p:cBhvr>
                                        <p:cTn id="36" dur="1" fill="hold">
                                          <p:stCondLst>
                                            <p:cond delay="0"/>
                                          </p:stCondLst>
                                        </p:cTn>
                                        <p:tgtEl>
                                          <p:spTgt spid="178"/>
                                        </p:tgtEl>
                                        <p:attrNameLst>
                                          <p:attrName>style.visibility</p:attrName>
                                        </p:attrNameLst>
                                      </p:cBhvr>
                                      <p:to>
                                        <p:strVal val="visible"/>
                                      </p:to>
                                    </p:set>
                                  </p:childTnLst>
                                </p:cTn>
                              </p:par>
                            </p:childTnLst>
                          </p:cTn>
                        </p:par>
                        <p:par>
                          <p:cTn id="37" fill="hold">
                            <p:stCondLst>
                              <p:cond delay="13750"/>
                            </p:stCondLst>
                            <p:childTnLst>
                              <p:par>
                                <p:cTn id="38" presetID="1" presetClass="entr" presetSubtype="0" fill="hold" grpId="0" nodeType="afterEffect">
                                  <p:stCondLst>
                                    <p:cond delay="1250"/>
                                  </p:stCondLst>
                                  <p:childTnLst>
                                    <p:set>
                                      <p:cBhvr>
                                        <p:cTn id="39" dur="1" fill="hold">
                                          <p:stCondLst>
                                            <p:cond delay="0"/>
                                          </p:stCondLst>
                                        </p:cTn>
                                        <p:tgtEl>
                                          <p:spTgt spid="179"/>
                                        </p:tgtEl>
                                        <p:attrNameLst>
                                          <p:attrName>style.visibility</p:attrName>
                                        </p:attrNameLst>
                                      </p:cBhvr>
                                      <p:to>
                                        <p:strVal val="visible"/>
                                      </p:to>
                                    </p:set>
                                  </p:childTnLst>
                                </p:cTn>
                              </p:par>
                            </p:childTnLst>
                          </p:cTn>
                        </p:par>
                        <p:par>
                          <p:cTn id="40" fill="hold">
                            <p:stCondLst>
                              <p:cond delay="15000"/>
                            </p:stCondLst>
                            <p:childTnLst>
                              <p:par>
                                <p:cTn id="41" presetID="1" presetClass="entr" presetSubtype="0" fill="hold" grpId="0" nodeType="afterEffect">
                                  <p:stCondLst>
                                    <p:cond delay="1250"/>
                                  </p:stCondLst>
                                  <p:childTnLst>
                                    <p:set>
                                      <p:cBhvr>
                                        <p:cTn id="42" dur="1" fill="hold">
                                          <p:stCondLst>
                                            <p:cond delay="0"/>
                                          </p:stCondLst>
                                        </p:cTn>
                                        <p:tgtEl>
                                          <p:spTgt spid="180"/>
                                        </p:tgtEl>
                                        <p:attrNameLst>
                                          <p:attrName>style.visibility</p:attrName>
                                        </p:attrNameLst>
                                      </p:cBhvr>
                                      <p:to>
                                        <p:strVal val="visible"/>
                                      </p:to>
                                    </p:set>
                                  </p:childTnLst>
                                </p:cTn>
                              </p:par>
                            </p:childTnLst>
                          </p:cTn>
                        </p:par>
                        <p:par>
                          <p:cTn id="43" fill="hold">
                            <p:stCondLst>
                              <p:cond delay="16250"/>
                            </p:stCondLst>
                            <p:childTnLst>
                              <p:par>
                                <p:cTn id="44" presetID="1" presetClass="entr" presetSubtype="0" fill="hold" grpId="0" nodeType="afterEffect">
                                  <p:stCondLst>
                                    <p:cond delay="1250"/>
                                  </p:stCondLst>
                                  <p:childTnLst>
                                    <p:set>
                                      <p:cBhvr>
                                        <p:cTn id="45" dur="1" fill="hold">
                                          <p:stCondLst>
                                            <p:cond delay="0"/>
                                          </p:stCondLst>
                                        </p:cTn>
                                        <p:tgtEl>
                                          <p:spTgt spid="181"/>
                                        </p:tgtEl>
                                        <p:attrNameLst>
                                          <p:attrName>style.visibility</p:attrName>
                                        </p:attrNameLst>
                                      </p:cBhvr>
                                      <p:to>
                                        <p:strVal val="visible"/>
                                      </p:to>
                                    </p:set>
                                  </p:childTnLst>
                                </p:cTn>
                              </p:par>
                            </p:childTnLst>
                          </p:cTn>
                        </p:par>
                        <p:par>
                          <p:cTn id="46" fill="hold">
                            <p:stCondLst>
                              <p:cond delay="17500"/>
                            </p:stCondLst>
                            <p:childTnLst>
                              <p:par>
                                <p:cTn id="47" presetID="1" presetClass="entr" presetSubtype="0" fill="hold" grpId="0" nodeType="afterEffect">
                                  <p:stCondLst>
                                    <p:cond delay="1250"/>
                                  </p:stCondLst>
                                  <p:childTnLst>
                                    <p:set>
                                      <p:cBhvr>
                                        <p:cTn id="48" dur="1" fill="hold">
                                          <p:stCondLst>
                                            <p:cond delay="0"/>
                                          </p:stCondLst>
                                        </p:cTn>
                                        <p:tgtEl>
                                          <p:spTgt spid="182"/>
                                        </p:tgtEl>
                                        <p:attrNameLst>
                                          <p:attrName>style.visibility</p:attrName>
                                        </p:attrNameLst>
                                      </p:cBhvr>
                                      <p:to>
                                        <p:strVal val="visible"/>
                                      </p:to>
                                    </p:set>
                                  </p:childTnLst>
                                </p:cTn>
                              </p:par>
                            </p:childTnLst>
                          </p:cTn>
                        </p:par>
                        <p:par>
                          <p:cTn id="49" fill="hold">
                            <p:stCondLst>
                              <p:cond delay="18750"/>
                            </p:stCondLst>
                            <p:childTnLst>
                              <p:par>
                                <p:cTn id="50" presetID="1" presetClass="entr" presetSubtype="0" fill="hold" grpId="0" nodeType="afterEffect">
                                  <p:stCondLst>
                                    <p:cond delay="1250"/>
                                  </p:stCondLst>
                                  <p:childTnLst>
                                    <p:set>
                                      <p:cBhvr>
                                        <p:cTn id="51" dur="1" fill="hold">
                                          <p:stCondLst>
                                            <p:cond delay="0"/>
                                          </p:stCondLst>
                                        </p:cTn>
                                        <p:tgtEl>
                                          <p:spTgt spid="183"/>
                                        </p:tgtEl>
                                        <p:attrNameLst>
                                          <p:attrName>style.visibility</p:attrName>
                                        </p:attrNameLst>
                                      </p:cBhvr>
                                      <p:to>
                                        <p:strVal val="visible"/>
                                      </p:to>
                                    </p:set>
                                  </p:childTnLst>
                                </p:cTn>
                              </p:par>
                            </p:childTnLst>
                          </p:cTn>
                        </p:par>
                        <p:par>
                          <p:cTn id="52" fill="hold">
                            <p:stCondLst>
                              <p:cond delay="20000"/>
                            </p:stCondLst>
                            <p:childTnLst>
                              <p:par>
                                <p:cTn id="53" presetID="1" presetClass="entr" presetSubtype="0" fill="hold" grpId="0" nodeType="afterEffect">
                                  <p:stCondLst>
                                    <p:cond delay="1250"/>
                                  </p:stCondLst>
                                  <p:childTnLst>
                                    <p:set>
                                      <p:cBhvr>
                                        <p:cTn id="54" dur="1" fill="hold">
                                          <p:stCondLst>
                                            <p:cond delay="0"/>
                                          </p:stCondLst>
                                        </p:cTn>
                                        <p:tgtEl>
                                          <p:spTgt spid="184"/>
                                        </p:tgtEl>
                                        <p:attrNameLst>
                                          <p:attrName>style.visibility</p:attrName>
                                        </p:attrNameLst>
                                      </p:cBhvr>
                                      <p:to>
                                        <p:strVal val="visible"/>
                                      </p:to>
                                    </p:set>
                                  </p:childTnLst>
                                </p:cTn>
                              </p:par>
                            </p:childTnLst>
                          </p:cTn>
                        </p:par>
                        <p:par>
                          <p:cTn id="55" fill="hold">
                            <p:stCondLst>
                              <p:cond delay="21250"/>
                            </p:stCondLst>
                            <p:childTnLst>
                              <p:par>
                                <p:cTn id="56" presetID="1" presetClass="entr" presetSubtype="0" fill="hold" grpId="0" nodeType="afterEffect">
                                  <p:stCondLst>
                                    <p:cond delay="1250"/>
                                  </p:stCondLst>
                                  <p:childTnLst>
                                    <p:set>
                                      <p:cBhvr>
                                        <p:cTn id="57" dur="1" fill="hold">
                                          <p:stCondLst>
                                            <p:cond delay="0"/>
                                          </p:stCondLst>
                                        </p:cTn>
                                        <p:tgtEl>
                                          <p:spTgt spid="185"/>
                                        </p:tgtEl>
                                        <p:attrNameLst>
                                          <p:attrName>style.visibility</p:attrName>
                                        </p:attrNameLst>
                                      </p:cBhvr>
                                      <p:to>
                                        <p:strVal val="visible"/>
                                      </p:to>
                                    </p:set>
                                  </p:childTnLst>
                                </p:cTn>
                              </p:par>
                            </p:childTnLst>
                          </p:cTn>
                        </p:par>
                        <p:par>
                          <p:cTn id="58" fill="hold">
                            <p:stCondLst>
                              <p:cond delay="22500"/>
                            </p:stCondLst>
                            <p:childTnLst>
                              <p:par>
                                <p:cTn id="59" presetID="1" presetClass="entr" presetSubtype="0" fill="hold" grpId="0" nodeType="afterEffect">
                                  <p:stCondLst>
                                    <p:cond delay="2750"/>
                                  </p:stCondLst>
                                  <p:childTnLst>
                                    <p:set>
                                      <p:cBhvr>
                                        <p:cTn id="60" dur="1" fill="hold">
                                          <p:stCondLst>
                                            <p:cond delay="0"/>
                                          </p:stCondLst>
                                        </p:cTn>
                                        <p:tgtEl>
                                          <p:spTgt spid="186"/>
                                        </p:tgtEl>
                                        <p:attrNameLst>
                                          <p:attrName>style.visibility</p:attrName>
                                        </p:attrNameLst>
                                      </p:cBhvr>
                                      <p:to>
                                        <p:strVal val="visible"/>
                                      </p:to>
                                    </p:set>
                                  </p:childTnLst>
                                </p:cTn>
                              </p:par>
                            </p:childTnLst>
                          </p:cTn>
                        </p:par>
                        <p:par>
                          <p:cTn id="61" fill="hold">
                            <p:stCondLst>
                              <p:cond delay="25250"/>
                            </p:stCondLst>
                            <p:childTnLst>
                              <p:par>
                                <p:cTn id="62" presetID="1" presetClass="entr" presetSubtype="0" fill="hold" grpId="0" nodeType="afterEffect">
                                  <p:stCondLst>
                                    <p:cond delay="2750"/>
                                  </p:stCondLst>
                                  <p:childTnLst>
                                    <p:set>
                                      <p:cBhvr>
                                        <p:cTn id="63" dur="1" fill="hold">
                                          <p:stCondLst>
                                            <p:cond delay="0"/>
                                          </p:stCondLst>
                                        </p:cTn>
                                        <p:tgtEl>
                                          <p:spTgt spid="187"/>
                                        </p:tgtEl>
                                        <p:attrNameLst>
                                          <p:attrName>style.visibility</p:attrName>
                                        </p:attrNameLst>
                                      </p:cBhvr>
                                      <p:to>
                                        <p:strVal val="visible"/>
                                      </p:to>
                                    </p:set>
                                  </p:childTnLst>
                                </p:cTn>
                              </p:par>
                            </p:childTnLst>
                          </p:cTn>
                        </p:par>
                        <p:par>
                          <p:cTn id="64" fill="hold">
                            <p:stCondLst>
                              <p:cond delay="28000"/>
                            </p:stCondLst>
                            <p:childTnLst>
                              <p:par>
                                <p:cTn id="65" presetID="1" presetClass="entr" presetSubtype="0" fill="hold" grpId="0" nodeType="afterEffect">
                                  <p:stCondLst>
                                    <p:cond delay="2750"/>
                                  </p:stCondLst>
                                  <p:childTnLst>
                                    <p:set>
                                      <p:cBhvr>
                                        <p:cTn id="66" dur="1" fill="hold">
                                          <p:stCondLst>
                                            <p:cond delay="0"/>
                                          </p:stCondLst>
                                        </p:cTn>
                                        <p:tgtEl>
                                          <p:spTgt spid="188"/>
                                        </p:tgtEl>
                                        <p:attrNameLst>
                                          <p:attrName>style.visibility</p:attrName>
                                        </p:attrNameLst>
                                      </p:cBhvr>
                                      <p:to>
                                        <p:strVal val="visible"/>
                                      </p:to>
                                    </p:set>
                                  </p:childTnLst>
                                </p:cTn>
                              </p:par>
                            </p:childTnLst>
                          </p:cTn>
                        </p:par>
                        <p:par>
                          <p:cTn id="67" fill="hold">
                            <p:stCondLst>
                              <p:cond delay="30750"/>
                            </p:stCondLst>
                            <p:childTnLst>
                              <p:par>
                                <p:cTn id="68" presetID="1" presetClass="entr" presetSubtype="0" fill="hold" grpId="0" nodeType="afterEffect">
                                  <p:stCondLst>
                                    <p:cond delay="2750"/>
                                  </p:stCondLst>
                                  <p:childTnLst>
                                    <p:set>
                                      <p:cBhvr>
                                        <p:cTn id="69"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75140"/>
            <a:ext cx="10131425" cy="1456267"/>
          </a:xfrm>
        </p:spPr>
        <p:txBody>
          <a:bodyPr>
            <a:normAutofit/>
          </a:bodyPr>
          <a:lstStyle/>
          <a:p>
            <a:r>
              <a:rPr lang="en-US" sz="1600" b="1" dirty="0" err="1" smtClean="0">
                <a:solidFill>
                  <a:schemeClr val="tx1">
                    <a:lumMod val="85000"/>
                  </a:schemeClr>
                </a:solidFill>
                <a:latin typeface="+mn-lt"/>
              </a:rPr>
              <a:t>Piero</a:t>
            </a:r>
            <a:r>
              <a:rPr lang="en-US" sz="1600" b="1" dirty="0" smtClean="0">
                <a:solidFill>
                  <a:schemeClr val="tx1">
                    <a:lumMod val="85000"/>
                  </a:schemeClr>
                </a:solidFill>
                <a:latin typeface="+mn-lt"/>
              </a:rPr>
              <a:t> Ferrante</a:t>
            </a:r>
            <a:r>
              <a:rPr lang="en-US" dirty="0" smtClean="0"/>
              <a:t/>
            </a:r>
            <a:br>
              <a:rPr lang="en-US" dirty="0" smtClean="0"/>
            </a:br>
            <a:r>
              <a:rPr lang="en-US" dirty="0" smtClean="0"/>
              <a:t>Breast Cancer</a:t>
            </a:r>
            <a:endParaRPr lang="en-US" dirty="0"/>
          </a:p>
        </p:txBody>
      </p:sp>
      <p:sp>
        <p:nvSpPr>
          <p:cNvPr id="4" name="Content Placeholder 3"/>
          <p:cNvSpPr>
            <a:spLocks noGrp="1"/>
          </p:cNvSpPr>
          <p:nvPr>
            <p:ph idx="1"/>
          </p:nvPr>
        </p:nvSpPr>
        <p:spPr>
          <a:xfrm>
            <a:off x="685802" y="1617786"/>
            <a:ext cx="5516889" cy="4062326"/>
          </a:xfrm>
        </p:spPr>
        <p:txBody>
          <a:bodyPr>
            <a:normAutofit/>
          </a:bodyPr>
          <a:lstStyle/>
          <a:p>
            <a:r>
              <a:rPr lang="en-US" dirty="0" smtClean="0"/>
              <a:t>At Aetna, they’re deploying Machine Learning models to try to convince more women to get Breast Cancer Screenings.</a:t>
            </a:r>
          </a:p>
          <a:p>
            <a:pPr lvl="1"/>
            <a:r>
              <a:rPr lang="en-US" dirty="0" smtClean="0"/>
              <a:t>[Image] Data Science now lets us ask personalized questions on how we can encourage screenings.</a:t>
            </a:r>
          </a:p>
          <a:p>
            <a:r>
              <a:rPr lang="en-US" dirty="0" smtClean="0"/>
              <a:t>They used Machine Learning Models to identify these strategies</a:t>
            </a:r>
          </a:p>
          <a:p>
            <a:pPr lvl="1"/>
            <a:r>
              <a:rPr lang="en-US" dirty="0" smtClean="0"/>
              <a:t>Medical History &amp; Age determined:</a:t>
            </a:r>
            <a:br>
              <a:rPr lang="en-US" dirty="0" smtClean="0"/>
            </a:br>
            <a:r>
              <a:rPr lang="en-US" dirty="0" smtClean="0"/>
              <a:t>Nurse Call vs. Automated Call vs. Email</a:t>
            </a:r>
          </a:p>
          <a:p>
            <a:pPr lvl="1"/>
            <a:r>
              <a:rPr lang="en-US" dirty="0" smtClean="0"/>
              <a:t>Location &amp; Your Plan determined:</a:t>
            </a:r>
            <a:br>
              <a:rPr lang="en-US" dirty="0" smtClean="0"/>
            </a:br>
            <a:r>
              <a:rPr lang="en-US" dirty="0" smtClean="0"/>
              <a:t>“Get screened for you” vs. “Get screened for family”</a:t>
            </a:r>
          </a:p>
          <a:p>
            <a:r>
              <a:rPr lang="en-US" dirty="0" smtClean="0"/>
              <a:t>Led to 25% increase in screenings year-over-year</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9254" r="9695"/>
          <a:stretch/>
        </p:blipFill>
        <p:spPr>
          <a:xfrm>
            <a:off x="6541474" y="843169"/>
            <a:ext cx="5181600" cy="4794738"/>
          </a:xfrm>
          <a:prstGeom prst="rect">
            <a:avLst/>
          </a:prstGeom>
        </p:spPr>
      </p:pic>
      <p:sp>
        <p:nvSpPr>
          <p:cNvPr id="144" name="Oval 143"/>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Oval 144"/>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6" name="Oval 145"/>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7" name="Oval 146"/>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8" name="Oval 147"/>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9" name="Oval 148"/>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0" name="Oval 149"/>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1" name="Oval 150"/>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2" name="Oval 151"/>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3" name="Oval 152"/>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4" name="Oval 153"/>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5" name="Oval 154"/>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6" name="Oval 155"/>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7" name="Oval 156"/>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8" name="Oval 157"/>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9" name="Oval 158"/>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0" name="Oval 159"/>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1" name="Oval 160"/>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2" name="Oval 161"/>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3" name="Oval 162"/>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4" name="Oval 163"/>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5" name="Oval 164"/>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6" name="TextBox 165"/>
          <p:cNvSpPr txBox="1"/>
          <p:nvPr/>
        </p:nvSpPr>
        <p:spPr>
          <a:xfrm>
            <a:off x="8397255" y="5903714"/>
            <a:ext cx="3642366" cy="276999"/>
          </a:xfrm>
          <a:prstGeom prst="rect">
            <a:avLst/>
          </a:prstGeom>
          <a:noFill/>
        </p:spPr>
        <p:txBody>
          <a:bodyPr wrap="square" rtlCol="0">
            <a:spAutoFit/>
          </a:bodyPr>
          <a:lstStyle/>
          <a:p>
            <a:pPr algn="r"/>
            <a:r>
              <a:rPr lang="en-US" sz="1200" b="1" dirty="0" smtClean="0"/>
              <a:t>Unlike some presenters I had, I must move on</a:t>
            </a:r>
            <a:endParaRPr lang="en-US" sz="1200" b="1" dirty="0"/>
          </a:p>
        </p:txBody>
      </p:sp>
      <p:sp>
        <p:nvSpPr>
          <p:cNvPr id="167" name="TextBox 166"/>
          <p:cNvSpPr txBox="1"/>
          <p:nvPr/>
        </p:nvSpPr>
        <p:spPr>
          <a:xfrm>
            <a:off x="107680" y="5903714"/>
            <a:ext cx="2545084" cy="276999"/>
          </a:xfrm>
          <a:prstGeom prst="rect">
            <a:avLst/>
          </a:prstGeom>
          <a:noFill/>
        </p:spPr>
        <p:txBody>
          <a:bodyPr wrap="square" rtlCol="0">
            <a:spAutoFit/>
          </a:bodyPr>
          <a:lstStyle/>
          <a:p>
            <a:r>
              <a:rPr lang="en-US" sz="1200" b="1" dirty="0" smtClean="0"/>
              <a:t>Countdown to next session</a:t>
            </a:r>
            <a:endParaRPr lang="en-US" sz="1200" b="1" dirty="0"/>
          </a:p>
        </p:txBody>
      </p:sp>
    </p:spTree>
    <p:extLst>
      <p:ext uri="{BB962C8B-B14F-4D97-AF65-F5344CB8AC3E}">
        <p14:creationId xmlns:p14="http://schemas.microsoft.com/office/powerpoint/2010/main" val="57616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250"/>
                                  </p:stCondLst>
                                  <p:childTnLst>
                                    <p:set>
                                      <p:cBhvr>
                                        <p:cTn id="6" dur="1" fill="hold">
                                          <p:stCondLst>
                                            <p:cond delay="0"/>
                                          </p:stCondLst>
                                        </p:cTn>
                                        <p:tgtEl>
                                          <p:spTgt spid="144"/>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grpId="0" nodeType="afterEffect">
                                  <p:stCondLst>
                                    <p:cond delay="1250"/>
                                  </p:stCondLst>
                                  <p:childTnLst>
                                    <p:set>
                                      <p:cBhvr>
                                        <p:cTn id="9" dur="1" fill="hold">
                                          <p:stCondLst>
                                            <p:cond delay="0"/>
                                          </p:stCondLst>
                                        </p:cTn>
                                        <p:tgtEl>
                                          <p:spTgt spid="145"/>
                                        </p:tgtEl>
                                        <p:attrNameLst>
                                          <p:attrName>style.visibility</p:attrName>
                                        </p:attrNameLst>
                                      </p:cBhvr>
                                      <p:to>
                                        <p:strVal val="visible"/>
                                      </p:to>
                                    </p:set>
                                  </p:childTnLst>
                                </p:cTn>
                              </p:par>
                            </p:childTnLst>
                          </p:cTn>
                        </p:par>
                        <p:par>
                          <p:cTn id="10" fill="hold">
                            <p:stCondLst>
                              <p:cond delay="2500"/>
                            </p:stCondLst>
                            <p:childTnLst>
                              <p:par>
                                <p:cTn id="11" presetID="1" presetClass="entr" presetSubtype="0" fill="hold" grpId="0" nodeType="afterEffect">
                                  <p:stCondLst>
                                    <p:cond delay="1250"/>
                                  </p:stCondLst>
                                  <p:childTnLst>
                                    <p:set>
                                      <p:cBhvr>
                                        <p:cTn id="12" dur="1" fill="hold">
                                          <p:stCondLst>
                                            <p:cond delay="0"/>
                                          </p:stCondLst>
                                        </p:cTn>
                                        <p:tgtEl>
                                          <p:spTgt spid="146"/>
                                        </p:tgtEl>
                                        <p:attrNameLst>
                                          <p:attrName>style.visibility</p:attrName>
                                        </p:attrNameLst>
                                      </p:cBhvr>
                                      <p:to>
                                        <p:strVal val="visible"/>
                                      </p:to>
                                    </p:set>
                                  </p:childTnLst>
                                </p:cTn>
                              </p:par>
                            </p:childTnLst>
                          </p:cTn>
                        </p:par>
                        <p:par>
                          <p:cTn id="13" fill="hold">
                            <p:stCondLst>
                              <p:cond delay="3750"/>
                            </p:stCondLst>
                            <p:childTnLst>
                              <p:par>
                                <p:cTn id="14" presetID="1" presetClass="entr" presetSubtype="0" fill="hold" grpId="0" nodeType="afterEffect">
                                  <p:stCondLst>
                                    <p:cond delay="1250"/>
                                  </p:stCondLst>
                                  <p:childTnLst>
                                    <p:set>
                                      <p:cBhvr>
                                        <p:cTn id="15" dur="1" fill="hold">
                                          <p:stCondLst>
                                            <p:cond delay="0"/>
                                          </p:stCondLst>
                                        </p:cTn>
                                        <p:tgtEl>
                                          <p:spTgt spid="147"/>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grpId="0" nodeType="afterEffect">
                                  <p:stCondLst>
                                    <p:cond delay="1250"/>
                                  </p:stCondLst>
                                  <p:childTnLst>
                                    <p:set>
                                      <p:cBhvr>
                                        <p:cTn id="18" dur="1" fill="hold">
                                          <p:stCondLst>
                                            <p:cond delay="0"/>
                                          </p:stCondLst>
                                        </p:cTn>
                                        <p:tgtEl>
                                          <p:spTgt spid="148"/>
                                        </p:tgtEl>
                                        <p:attrNameLst>
                                          <p:attrName>style.visibility</p:attrName>
                                        </p:attrNameLst>
                                      </p:cBhvr>
                                      <p:to>
                                        <p:strVal val="visible"/>
                                      </p:to>
                                    </p:set>
                                  </p:childTnLst>
                                </p:cTn>
                              </p:par>
                            </p:childTnLst>
                          </p:cTn>
                        </p:par>
                        <p:par>
                          <p:cTn id="19" fill="hold">
                            <p:stCondLst>
                              <p:cond delay="6250"/>
                            </p:stCondLst>
                            <p:childTnLst>
                              <p:par>
                                <p:cTn id="20" presetID="1" presetClass="entr" presetSubtype="0" fill="hold" grpId="0" nodeType="afterEffect">
                                  <p:stCondLst>
                                    <p:cond delay="1250"/>
                                  </p:stCondLst>
                                  <p:childTnLst>
                                    <p:set>
                                      <p:cBhvr>
                                        <p:cTn id="21" dur="1" fill="hold">
                                          <p:stCondLst>
                                            <p:cond delay="0"/>
                                          </p:stCondLst>
                                        </p:cTn>
                                        <p:tgtEl>
                                          <p:spTgt spid="149"/>
                                        </p:tgtEl>
                                        <p:attrNameLst>
                                          <p:attrName>style.visibility</p:attrName>
                                        </p:attrNameLst>
                                      </p:cBhvr>
                                      <p:to>
                                        <p:strVal val="visible"/>
                                      </p:to>
                                    </p:set>
                                  </p:childTnLst>
                                </p:cTn>
                              </p:par>
                            </p:childTnLst>
                          </p:cTn>
                        </p:par>
                        <p:par>
                          <p:cTn id="22" fill="hold">
                            <p:stCondLst>
                              <p:cond delay="7500"/>
                            </p:stCondLst>
                            <p:childTnLst>
                              <p:par>
                                <p:cTn id="23" presetID="1" presetClass="entr" presetSubtype="0" fill="hold" grpId="0" nodeType="afterEffect">
                                  <p:stCondLst>
                                    <p:cond delay="1250"/>
                                  </p:stCondLst>
                                  <p:childTnLst>
                                    <p:set>
                                      <p:cBhvr>
                                        <p:cTn id="24" dur="1" fill="hold">
                                          <p:stCondLst>
                                            <p:cond delay="0"/>
                                          </p:stCondLst>
                                        </p:cTn>
                                        <p:tgtEl>
                                          <p:spTgt spid="150"/>
                                        </p:tgtEl>
                                        <p:attrNameLst>
                                          <p:attrName>style.visibility</p:attrName>
                                        </p:attrNameLst>
                                      </p:cBhvr>
                                      <p:to>
                                        <p:strVal val="visible"/>
                                      </p:to>
                                    </p:set>
                                  </p:childTnLst>
                                </p:cTn>
                              </p:par>
                            </p:childTnLst>
                          </p:cTn>
                        </p:par>
                        <p:par>
                          <p:cTn id="25" fill="hold">
                            <p:stCondLst>
                              <p:cond delay="8750"/>
                            </p:stCondLst>
                            <p:childTnLst>
                              <p:par>
                                <p:cTn id="26" presetID="1" presetClass="entr" presetSubtype="0" fill="hold" grpId="0" nodeType="afterEffect">
                                  <p:stCondLst>
                                    <p:cond delay="1250"/>
                                  </p:stCondLst>
                                  <p:childTnLst>
                                    <p:set>
                                      <p:cBhvr>
                                        <p:cTn id="27" dur="1" fill="hold">
                                          <p:stCondLst>
                                            <p:cond delay="0"/>
                                          </p:stCondLst>
                                        </p:cTn>
                                        <p:tgtEl>
                                          <p:spTgt spid="151"/>
                                        </p:tgtEl>
                                        <p:attrNameLst>
                                          <p:attrName>style.visibility</p:attrName>
                                        </p:attrNameLst>
                                      </p:cBhvr>
                                      <p:to>
                                        <p:strVal val="visible"/>
                                      </p:to>
                                    </p:set>
                                  </p:childTnLst>
                                </p:cTn>
                              </p:par>
                            </p:childTnLst>
                          </p:cTn>
                        </p:par>
                        <p:par>
                          <p:cTn id="28" fill="hold">
                            <p:stCondLst>
                              <p:cond delay="10000"/>
                            </p:stCondLst>
                            <p:childTnLst>
                              <p:par>
                                <p:cTn id="29" presetID="1" presetClass="entr" presetSubtype="0" fill="hold" grpId="0" nodeType="afterEffect">
                                  <p:stCondLst>
                                    <p:cond delay="1250"/>
                                  </p:stCondLst>
                                  <p:childTnLst>
                                    <p:set>
                                      <p:cBhvr>
                                        <p:cTn id="30" dur="1" fill="hold">
                                          <p:stCondLst>
                                            <p:cond delay="0"/>
                                          </p:stCondLst>
                                        </p:cTn>
                                        <p:tgtEl>
                                          <p:spTgt spid="152"/>
                                        </p:tgtEl>
                                        <p:attrNameLst>
                                          <p:attrName>style.visibility</p:attrName>
                                        </p:attrNameLst>
                                      </p:cBhvr>
                                      <p:to>
                                        <p:strVal val="visible"/>
                                      </p:to>
                                    </p:set>
                                  </p:childTnLst>
                                </p:cTn>
                              </p:par>
                            </p:childTnLst>
                          </p:cTn>
                        </p:par>
                        <p:par>
                          <p:cTn id="31" fill="hold">
                            <p:stCondLst>
                              <p:cond delay="11250"/>
                            </p:stCondLst>
                            <p:childTnLst>
                              <p:par>
                                <p:cTn id="32" presetID="1" presetClass="entr" presetSubtype="0" fill="hold" grpId="0" nodeType="afterEffect">
                                  <p:stCondLst>
                                    <p:cond delay="1250"/>
                                  </p:stCondLst>
                                  <p:childTnLst>
                                    <p:set>
                                      <p:cBhvr>
                                        <p:cTn id="33" dur="1" fill="hold">
                                          <p:stCondLst>
                                            <p:cond delay="0"/>
                                          </p:stCondLst>
                                        </p:cTn>
                                        <p:tgtEl>
                                          <p:spTgt spid="153"/>
                                        </p:tgtEl>
                                        <p:attrNameLst>
                                          <p:attrName>style.visibility</p:attrName>
                                        </p:attrNameLst>
                                      </p:cBhvr>
                                      <p:to>
                                        <p:strVal val="visible"/>
                                      </p:to>
                                    </p:set>
                                  </p:childTnLst>
                                </p:cTn>
                              </p:par>
                            </p:childTnLst>
                          </p:cTn>
                        </p:par>
                        <p:par>
                          <p:cTn id="34" fill="hold">
                            <p:stCondLst>
                              <p:cond delay="12500"/>
                            </p:stCondLst>
                            <p:childTnLst>
                              <p:par>
                                <p:cTn id="35" presetID="1" presetClass="entr" presetSubtype="0" fill="hold" grpId="0" nodeType="afterEffect">
                                  <p:stCondLst>
                                    <p:cond delay="1250"/>
                                  </p:stCondLst>
                                  <p:childTnLst>
                                    <p:set>
                                      <p:cBhvr>
                                        <p:cTn id="36" dur="1" fill="hold">
                                          <p:stCondLst>
                                            <p:cond delay="0"/>
                                          </p:stCondLst>
                                        </p:cTn>
                                        <p:tgtEl>
                                          <p:spTgt spid="154"/>
                                        </p:tgtEl>
                                        <p:attrNameLst>
                                          <p:attrName>style.visibility</p:attrName>
                                        </p:attrNameLst>
                                      </p:cBhvr>
                                      <p:to>
                                        <p:strVal val="visible"/>
                                      </p:to>
                                    </p:set>
                                  </p:childTnLst>
                                </p:cTn>
                              </p:par>
                            </p:childTnLst>
                          </p:cTn>
                        </p:par>
                        <p:par>
                          <p:cTn id="37" fill="hold">
                            <p:stCondLst>
                              <p:cond delay="13750"/>
                            </p:stCondLst>
                            <p:childTnLst>
                              <p:par>
                                <p:cTn id="38" presetID="1" presetClass="entr" presetSubtype="0" fill="hold" grpId="0" nodeType="afterEffect">
                                  <p:stCondLst>
                                    <p:cond delay="1250"/>
                                  </p:stCondLst>
                                  <p:childTnLst>
                                    <p:set>
                                      <p:cBhvr>
                                        <p:cTn id="39" dur="1" fill="hold">
                                          <p:stCondLst>
                                            <p:cond delay="0"/>
                                          </p:stCondLst>
                                        </p:cTn>
                                        <p:tgtEl>
                                          <p:spTgt spid="155"/>
                                        </p:tgtEl>
                                        <p:attrNameLst>
                                          <p:attrName>style.visibility</p:attrName>
                                        </p:attrNameLst>
                                      </p:cBhvr>
                                      <p:to>
                                        <p:strVal val="visible"/>
                                      </p:to>
                                    </p:set>
                                  </p:childTnLst>
                                </p:cTn>
                              </p:par>
                            </p:childTnLst>
                          </p:cTn>
                        </p:par>
                        <p:par>
                          <p:cTn id="40" fill="hold">
                            <p:stCondLst>
                              <p:cond delay="15000"/>
                            </p:stCondLst>
                            <p:childTnLst>
                              <p:par>
                                <p:cTn id="41" presetID="1" presetClass="entr" presetSubtype="0" fill="hold" grpId="0" nodeType="afterEffect">
                                  <p:stCondLst>
                                    <p:cond delay="1250"/>
                                  </p:stCondLst>
                                  <p:childTnLst>
                                    <p:set>
                                      <p:cBhvr>
                                        <p:cTn id="42" dur="1" fill="hold">
                                          <p:stCondLst>
                                            <p:cond delay="0"/>
                                          </p:stCondLst>
                                        </p:cTn>
                                        <p:tgtEl>
                                          <p:spTgt spid="156"/>
                                        </p:tgtEl>
                                        <p:attrNameLst>
                                          <p:attrName>style.visibility</p:attrName>
                                        </p:attrNameLst>
                                      </p:cBhvr>
                                      <p:to>
                                        <p:strVal val="visible"/>
                                      </p:to>
                                    </p:set>
                                  </p:childTnLst>
                                </p:cTn>
                              </p:par>
                            </p:childTnLst>
                          </p:cTn>
                        </p:par>
                        <p:par>
                          <p:cTn id="43" fill="hold">
                            <p:stCondLst>
                              <p:cond delay="16250"/>
                            </p:stCondLst>
                            <p:childTnLst>
                              <p:par>
                                <p:cTn id="44" presetID="1" presetClass="entr" presetSubtype="0" fill="hold" grpId="0" nodeType="afterEffect">
                                  <p:stCondLst>
                                    <p:cond delay="1250"/>
                                  </p:stCondLst>
                                  <p:childTnLst>
                                    <p:set>
                                      <p:cBhvr>
                                        <p:cTn id="45" dur="1" fill="hold">
                                          <p:stCondLst>
                                            <p:cond delay="0"/>
                                          </p:stCondLst>
                                        </p:cTn>
                                        <p:tgtEl>
                                          <p:spTgt spid="157"/>
                                        </p:tgtEl>
                                        <p:attrNameLst>
                                          <p:attrName>style.visibility</p:attrName>
                                        </p:attrNameLst>
                                      </p:cBhvr>
                                      <p:to>
                                        <p:strVal val="visible"/>
                                      </p:to>
                                    </p:set>
                                  </p:childTnLst>
                                </p:cTn>
                              </p:par>
                            </p:childTnLst>
                          </p:cTn>
                        </p:par>
                        <p:par>
                          <p:cTn id="46" fill="hold">
                            <p:stCondLst>
                              <p:cond delay="17500"/>
                            </p:stCondLst>
                            <p:childTnLst>
                              <p:par>
                                <p:cTn id="47" presetID="1" presetClass="entr" presetSubtype="0" fill="hold" grpId="0" nodeType="afterEffect">
                                  <p:stCondLst>
                                    <p:cond delay="1250"/>
                                  </p:stCondLst>
                                  <p:childTnLst>
                                    <p:set>
                                      <p:cBhvr>
                                        <p:cTn id="48" dur="1" fill="hold">
                                          <p:stCondLst>
                                            <p:cond delay="0"/>
                                          </p:stCondLst>
                                        </p:cTn>
                                        <p:tgtEl>
                                          <p:spTgt spid="158"/>
                                        </p:tgtEl>
                                        <p:attrNameLst>
                                          <p:attrName>style.visibility</p:attrName>
                                        </p:attrNameLst>
                                      </p:cBhvr>
                                      <p:to>
                                        <p:strVal val="visible"/>
                                      </p:to>
                                    </p:set>
                                  </p:childTnLst>
                                </p:cTn>
                              </p:par>
                            </p:childTnLst>
                          </p:cTn>
                        </p:par>
                        <p:par>
                          <p:cTn id="49" fill="hold">
                            <p:stCondLst>
                              <p:cond delay="18750"/>
                            </p:stCondLst>
                            <p:childTnLst>
                              <p:par>
                                <p:cTn id="50" presetID="1" presetClass="entr" presetSubtype="0" fill="hold" grpId="0" nodeType="afterEffect">
                                  <p:stCondLst>
                                    <p:cond delay="1250"/>
                                  </p:stCondLst>
                                  <p:childTnLst>
                                    <p:set>
                                      <p:cBhvr>
                                        <p:cTn id="51" dur="1" fill="hold">
                                          <p:stCondLst>
                                            <p:cond delay="0"/>
                                          </p:stCondLst>
                                        </p:cTn>
                                        <p:tgtEl>
                                          <p:spTgt spid="159"/>
                                        </p:tgtEl>
                                        <p:attrNameLst>
                                          <p:attrName>style.visibility</p:attrName>
                                        </p:attrNameLst>
                                      </p:cBhvr>
                                      <p:to>
                                        <p:strVal val="visible"/>
                                      </p:to>
                                    </p:set>
                                  </p:childTnLst>
                                </p:cTn>
                              </p:par>
                            </p:childTnLst>
                          </p:cTn>
                        </p:par>
                        <p:par>
                          <p:cTn id="52" fill="hold">
                            <p:stCondLst>
                              <p:cond delay="20000"/>
                            </p:stCondLst>
                            <p:childTnLst>
                              <p:par>
                                <p:cTn id="53" presetID="1" presetClass="entr" presetSubtype="0" fill="hold" grpId="0" nodeType="afterEffect">
                                  <p:stCondLst>
                                    <p:cond delay="1250"/>
                                  </p:stCondLst>
                                  <p:childTnLst>
                                    <p:set>
                                      <p:cBhvr>
                                        <p:cTn id="54" dur="1" fill="hold">
                                          <p:stCondLst>
                                            <p:cond delay="0"/>
                                          </p:stCondLst>
                                        </p:cTn>
                                        <p:tgtEl>
                                          <p:spTgt spid="160"/>
                                        </p:tgtEl>
                                        <p:attrNameLst>
                                          <p:attrName>style.visibility</p:attrName>
                                        </p:attrNameLst>
                                      </p:cBhvr>
                                      <p:to>
                                        <p:strVal val="visible"/>
                                      </p:to>
                                    </p:set>
                                  </p:childTnLst>
                                </p:cTn>
                              </p:par>
                            </p:childTnLst>
                          </p:cTn>
                        </p:par>
                        <p:par>
                          <p:cTn id="55" fill="hold">
                            <p:stCondLst>
                              <p:cond delay="21250"/>
                            </p:stCondLst>
                            <p:childTnLst>
                              <p:par>
                                <p:cTn id="56" presetID="1" presetClass="entr" presetSubtype="0" fill="hold" grpId="0" nodeType="afterEffect">
                                  <p:stCondLst>
                                    <p:cond delay="1250"/>
                                  </p:stCondLst>
                                  <p:childTnLst>
                                    <p:set>
                                      <p:cBhvr>
                                        <p:cTn id="57" dur="1" fill="hold">
                                          <p:stCondLst>
                                            <p:cond delay="0"/>
                                          </p:stCondLst>
                                        </p:cTn>
                                        <p:tgtEl>
                                          <p:spTgt spid="161"/>
                                        </p:tgtEl>
                                        <p:attrNameLst>
                                          <p:attrName>style.visibility</p:attrName>
                                        </p:attrNameLst>
                                      </p:cBhvr>
                                      <p:to>
                                        <p:strVal val="visible"/>
                                      </p:to>
                                    </p:set>
                                  </p:childTnLst>
                                </p:cTn>
                              </p:par>
                            </p:childTnLst>
                          </p:cTn>
                        </p:par>
                        <p:par>
                          <p:cTn id="58" fill="hold">
                            <p:stCondLst>
                              <p:cond delay="22500"/>
                            </p:stCondLst>
                            <p:childTnLst>
                              <p:par>
                                <p:cTn id="59" presetID="1" presetClass="entr" presetSubtype="0" fill="hold" grpId="0" nodeType="afterEffect">
                                  <p:stCondLst>
                                    <p:cond delay="2750"/>
                                  </p:stCondLst>
                                  <p:childTnLst>
                                    <p:set>
                                      <p:cBhvr>
                                        <p:cTn id="60" dur="1" fill="hold">
                                          <p:stCondLst>
                                            <p:cond delay="0"/>
                                          </p:stCondLst>
                                        </p:cTn>
                                        <p:tgtEl>
                                          <p:spTgt spid="162"/>
                                        </p:tgtEl>
                                        <p:attrNameLst>
                                          <p:attrName>style.visibility</p:attrName>
                                        </p:attrNameLst>
                                      </p:cBhvr>
                                      <p:to>
                                        <p:strVal val="visible"/>
                                      </p:to>
                                    </p:set>
                                  </p:childTnLst>
                                </p:cTn>
                              </p:par>
                            </p:childTnLst>
                          </p:cTn>
                        </p:par>
                        <p:par>
                          <p:cTn id="61" fill="hold">
                            <p:stCondLst>
                              <p:cond delay="25250"/>
                            </p:stCondLst>
                            <p:childTnLst>
                              <p:par>
                                <p:cTn id="62" presetID="1" presetClass="entr" presetSubtype="0" fill="hold" grpId="0" nodeType="afterEffect">
                                  <p:stCondLst>
                                    <p:cond delay="2750"/>
                                  </p:stCondLst>
                                  <p:childTnLst>
                                    <p:set>
                                      <p:cBhvr>
                                        <p:cTn id="63" dur="1" fill="hold">
                                          <p:stCondLst>
                                            <p:cond delay="0"/>
                                          </p:stCondLst>
                                        </p:cTn>
                                        <p:tgtEl>
                                          <p:spTgt spid="163"/>
                                        </p:tgtEl>
                                        <p:attrNameLst>
                                          <p:attrName>style.visibility</p:attrName>
                                        </p:attrNameLst>
                                      </p:cBhvr>
                                      <p:to>
                                        <p:strVal val="visible"/>
                                      </p:to>
                                    </p:set>
                                  </p:childTnLst>
                                </p:cTn>
                              </p:par>
                            </p:childTnLst>
                          </p:cTn>
                        </p:par>
                        <p:par>
                          <p:cTn id="64" fill="hold">
                            <p:stCondLst>
                              <p:cond delay="28000"/>
                            </p:stCondLst>
                            <p:childTnLst>
                              <p:par>
                                <p:cTn id="65" presetID="1" presetClass="entr" presetSubtype="0" fill="hold" grpId="0" nodeType="afterEffect">
                                  <p:stCondLst>
                                    <p:cond delay="2750"/>
                                  </p:stCondLst>
                                  <p:childTnLst>
                                    <p:set>
                                      <p:cBhvr>
                                        <p:cTn id="66" dur="1" fill="hold">
                                          <p:stCondLst>
                                            <p:cond delay="0"/>
                                          </p:stCondLst>
                                        </p:cTn>
                                        <p:tgtEl>
                                          <p:spTgt spid="164"/>
                                        </p:tgtEl>
                                        <p:attrNameLst>
                                          <p:attrName>style.visibility</p:attrName>
                                        </p:attrNameLst>
                                      </p:cBhvr>
                                      <p:to>
                                        <p:strVal val="visible"/>
                                      </p:to>
                                    </p:set>
                                  </p:childTnLst>
                                </p:cTn>
                              </p:par>
                            </p:childTnLst>
                          </p:cTn>
                        </p:par>
                        <p:par>
                          <p:cTn id="67" fill="hold">
                            <p:stCondLst>
                              <p:cond delay="30750"/>
                            </p:stCondLst>
                            <p:childTnLst>
                              <p:par>
                                <p:cTn id="68" presetID="1" presetClass="entr" presetSubtype="0" fill="hold" grpId="0" nodeType="afterEffect">
                                  <p:stCondLst>
                                    <p:cond delay="2750"/>
                                  </p:stCondLst>
                                  <p:childTnLst>
                                    <p:set>
                                      <p:cBhvr>
                                        <p:cTn id="69"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75140"/>
            <a:ext cx="10131425" cy="1456267"/>
          </a:xfrm>
        </p:spPr>
        <p:txBody>
          <a:bodyPr>
            <a:normAutofit/>
          </a:bodyPr>
          <a:lstStyle/>
          <a:p>
            <a:r>
              <a:rPr lang="en-US" sz="1600" b="1" dirty="0" smtClean="0">
                <a:solidFill>
                  <a:schemeClr val="tx1">
                    <a:lumMod val="85000"/>
                  </a:schemeClr>
                </a:solidFill>
                <a:latin typeface="+mn-lt"/>
              </a:rPr>
              <a:t>Michael Becker</a:t>
            </a:r>
            <a:r>
              <a:rPr lang="en-US" dirty="0" smtClean="0"/>
              <a:t/>
            </a:r>
            <a:br>
              <a:rPr lang="en-US" dirty="0" smtClean="0"/>
            </a:br>
            <a:r>
              <a:rPr lang="en-US" dirty="0" smtClean="0"/>
              <a:t>Data Science in Healthcare</a:t>
            </a:r>
            <a:endParaRPr lang="en-US" dirty="0"/>
          </a:p>
        </p:txBody>
      </p:sp>
      <p:sp>
        <p:nvSpPr>
          <p:cNvPr id="4" name="Content Placeholder 3"/>
          <p:cNvSpPr>
            <a:spLocks noGrp="1"/>
          </p:cNvSpPr>
          <p:nvPr>
            <p:ph idx="1"/>
          </p:nvPr>
        </p:nvSpPr>
        <p:spPr>
          <a:xfrm>
            <a:off x="685803" y="1617786"/>
            <a:ext cx="5867408" cy="4062326"/>
          </a:xfrm>
        </p:spPr>
        <p:txBody>
          <a:bodyPr>
            <a:normAutofit/>
          </a:bodyPr>
          <a:lstStyle/>
          <a:p>
            <a:r>
              <a:rPr lang="en-US" dirty="0" smtClean="0"/>
              <a:t>Watson was able to detect cancer! Well</a:t>
            </a:r>
            <a:r>
              <a:rPr lang="mr-IN" dirty="0" smtClean="0"/>
              <a:t>…</a:t>
            </a:r>
            <a:r>
              <a:rPr lang="en-US" dirty="0" smtClean="0"/>
              <a:t> kind of.</a:t>
            </a:r>
          </a:p>
          <a:p>
            <a:pPr lvl="1"/>
            <a:r>
              <a:rPr lang="en-US" dirty="0" smtClean="0"/>
              <a:t>Later studies said the AI model failed against Radiologists.</a:t>
            </a:r>
          </a:p>
          <a:p>
            <a:pPr lvl="1"/>
            <a:r>
              <a:rPr lang="en-US" dirty="0" smtClean="0"/>
              <a:t>Also, the dataset used to train the model was flawed</a:t>
            </a:r>
          </a:p>
          <a:p>
            <a:r>
              <a:rPr lang="en-US" dirty="0" smtClean="0"/>
              <a:t>We need to stop listening to the hype of Data Science in Healthcare and focus our energy on the right problems.</a:t>
            </a:r>
          </a:p>
          <a:p>
            <a:pPr lvl="1"/>
            <a:r>
              <a:rPr lang="en-US" dirty="0" smtClean="0"/>
              <a:t>Fill in the Blank: If I knew [INFO], I would do [PLAN] to [OUTCOME]</a:t>
            </a:r>
          </a:p>
          <a:p>
            <a:pPr lvl="1"/>
            <a:r>
              <a:rPr lang="en-US" dirty="0" smtClean="0"/>
              <a:t>Example: If I knew [Which patents are the most ill], I would make sure they get [Palliative Care], to improve their [Health].</a:t>
            </a:r>
          </a:p>
          <a:p>
            <a:pPr lvl="1"/>
            <a:r>
              <a:rPr lang="en-US" dirty="0" smtClean="0"/>
              <a:t>Bonus : This is how not-CSL Agile recommends writing stories. As a [YOUR JOB], I want [PLAN], so [OUTCOME].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503" y="656492"/>
            <a:ext cx="5054360" cy="5054360"/>
          </a:xfrm>
          <a:prstGeom prst="rect">
            <a:avLst/>
          </a:prstGeom>
        </p:spPr>
      </p:pic>
      <p:sp>
        <p:nvSpPr>
          <p:cNvPr id="144" name="Oval 143"/>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5" name="Oval 144"/>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6" name="Oval 145"/>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7" name="Oval 146"/>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8" name="Oval 147"/>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9" name="Oval 148"/>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0" name="Oval 149"/>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1" name="Oval 150"/>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2" name="Oval 151"/>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3" name="Oval 152"/>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4" name="Oval 153"/>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5" name="Oval 154"/>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6" name="Oval 155"/>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7" name="Oval 156"/>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8" name="Oval 157"/>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9" name="Oval 158"/>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0" name="Oval 159"/>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1" name="Oval 160"/>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2" name="Oval 161"/>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3" name="Oval 162"/>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4" name="Oval 163"/>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5" name="Oval 164"/>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6" name="TextBox 165"/>
          <p:cNvSpPr txBox="1"/>
          <p:nvPr/>
        </p:nvSpPr>
        <p:spPr>
          <a:xfrm>
            <a:off x="8397255" y="5903714"/>
            <a:ext cx="3642366" cy="276999"/>
          </a:xfrm>
          <a:prstGeom prst="rect">
            <a:avLst/>
          </a:prstGeom>
          <a:noFill/>
        </p:spPr>
        <p:txBody>
          <a:bodyPr wrap="square" rtlCol="0">
            <a:spAutoFit/>
          </a:bodyPr>
          <a:lstStyle/>
          <a:p>
            <a:pPr algn="r"/>
            <a:r>
              <a:rPr lang="en-US" sz="1200" b="1" dirty="0" smtClean="0"/>
              <a:t>Unlike some presenters I had, I must move on</a:t>
            </a:r>
            <a:endParaRPr lang="en-US" sz="1200" b="1" dirty="0"/>
          </a:p>
        </p:txBody>
      </p:sp>
      <p:sp>
        <p:nvSpPr>
          <p:cNvPr id="167" name="TextBox 166"/>
          <p:cNvSpPr txBox="1"/>
          <p:nvPr/>
        </p:nvSpPr>
        <p:spPr>
          <a:xfrm>
            <a:off x="107680" y="5903714"/>
            <a:ext cx="2545084" cy="276999"/>
          </a:xfrm>
          <a:prstGeom prst="rect">
            <a:avLst/>
          </a:prstGeom>
          <a:noFill/>
        </p:spPr>
        <p:txBody>
          <a:bodyPr wrap="square" rtlCol="0">
            <a:spAutoFit/>
          </a:bodyPr>
          <a:lstStyle/>
          <a:p>
            <a:r>
              <a:rPr lang="en-US" sz="1200" b="1" dirty="0" smtClean="0"/>
              <a:t>Countdown to next session</a:t>
            </a:r>
            <a:endParaRPr lang="en-US" sz="1200" b="1" dirty="0"/>
          </a:p>
        </p:txBody>
      </p:sp>
    </p:spTree>
    <p:extLst>
      <p:ext uri="{BB962C8B-B14F-4D97-AF65-F5344CB8AC3E}">
        <p14:creationId xmlns:p14="http://schemas.microsoft.com/office/powerpoint/2010/main" val="115124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250"/>
                                  </p:stCondLst>
                                  <p:childTnLst>
                                    <p:set>
                                      <p:cBhvr>
                                        <p:cTn id="6" dur="1" fill="hold">
                                          <p:stCondLst>
                                            <p:cond delay="0"/>
                                          </p:stCondLst>
                                        </p:cTn>
                                        <p:tgtEl>
                                          <p:spTgt spid="144"/>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grpId="0" nodeType="afterEffect">
                                  <p:stCondLst>
                                    <p:cond delay="1250"/>
                                  </p:stCondLst>
                                  <p:childTnLst>
                                    <p:set>
                                      <p:cBhvr>
                                        <p:cTn id="9" dur="1" fill="hold">
                                          <p:stCondLst>
                                            <p:cond delay="0"/>
                                          </p:stCondLst>
                                        </p:cTn>
                                        <p:tgtEl>
                                          <p:spTgt spid="145"/>
                                        </p:tgtEl>
                                        <p:attrNameLst>
                                          <p:attrName>style.visibility</p:attrName>
                                        </p:attrNameLst>
                                      </p:cBhvr>
                                      <p:to>
                                        <p:strVal val="visible"/>
                                      </p:to>
                                    </p:set>
                                  </p:childTnLst>
                                </p:cTn>
                              </p:par>
                            </p:childTnLst>
                          </p:cTn>
                        </p:par>
                        <p:par>
                          <p:cTn id="10" fill="hold">
                            <p:stCondLst>
                              <p:cond delay="2500"/>
                            </p:stCondLst>
                            <p:childTnLst>
                              <p:par>
                                <p:cTn id="11" presetID="1" presetClass="entr" presetSubtype="0" fill="hold" grpId="0" nodeType="afterEffect">
                                  <p:stCondLst>
                                    <p:cond delay="1250"/>
                                  </p:stCondLst>
                                  <p:childTnLst>
                                    <p:set>
                                      <p:cBhvr>
                                        <p:cTn id="12" dur="1" fill="hold">
                                          <p:stCondLst>
                                            <p:cond delay="0"/>
                                          </p:stCondLst>
                                        </p:cTn>
                                        <p:tgtEl>
                                          <p:spTgt spid="146"/>
                                        </p:tgtEl>
                                        <p:attrNameLst>
                                          <p:attrName>style.visibility</p:attrName>
                                        </p:attrNameLst>
                                      </p:cBhvr>
                                      <p:to>
                                        <p:strVal val="visible"/>
                                      </p:to>
                                    </p:set>
                                  </p:childTnLst>
                                </p:cTn>
                              </p:par>
                            </p:childTnLst>
                          </p:cTn>
                        </p:par>
                        <p:par>
                          <p:cTn id="13" fill="hold">
                            <p:stCondLst>
                              <p:cond delay="3750"/>
                            </p:stCondLst>
                            <p:childTnLst>
                              <p:par>
                                <p:cTn id="14" presetID="1" presetClass="entr" presetSubtype="0" fill="hold" grpId="0" nodeType="afterEffect">
                                  <p:stCondLst>
                                    <p:cond delay="1250"/>
                                  </p:stCondLst>
                                  <p:childTnLst>
                                    <p:set>
                                      <p:cBhvr>
                                        <p:cTn id="15" dur="1" fill="hold">
                                          <p:stCondLst>
                                            <p:cond delay="0"/>
                                          </p:stCondLst>
                                        </p:cTn>
                                        <p:tgtEl>
                                          <p:spTgt spid="147"/>
                                        </p:tgtEl>
                                        <p:attrNameLst>
                                          <p:attrName>style.visibility</p:attrName>
                                        </p:attrNameLst>
                                      </p:cBhvr>
                                      <p:to>
                                        <p:strVal val="visible"/>
                                      </p:to>
                                    </p:set>
                                  </p:childTnLst>
                                </p:cTn>
                              </p:par>
                            </p:childTnLst>
                          </p:cTn>
                        </p:par>
                        <p:par>
                          <p:cTn id="16" fill="hold">
                            <p:stCondLst>
                              <p:cond delay="5000"/>
                            </p:stCondLst>
                            <p:childTnLst>
                              <p:par>
                                <p:cTn id="17" presetID="1" presetClass="entr" presetSubtype="0" fill="hold" grpId="0" nodeType="afterEffect">
                                  <p:stCondLst>
                                    <p:cond delay="1250"/>
                                  </p:stCondLst>
                                  <p:childTnLst>
                                    <p:set>
                                      <p:cBhvr>
                                        <p:cTn id="18" dur="1" fill="hold">
                                          <p:stCondLst>
                                            <p:cond delay="0"/>
                                          </p:stCondLst>
                                        </p:cTn>
                                        <p:tgtEl>
                                          <p:spTgt spid="148"/>
                                        </p:tgtEl>
                                        <p:attrNameLst>
                                          <p:attrName>style.visibility</p:attrName>
                                        </p:attrNameLst>
                                      </p:cBhvr>
                                      <p:to>
                                        <p:strVal val="visible"/>
                                      </p:to>
                                    </p:set>
                                  </p:childTnLst>
                                </p:cTn>
                              </p:par>
                            </p:childTnLst>
                          </p:cTn>
                        </p:par>
                        <p:par>
                          <p:cTn id="19" fill="hold">
                            <p:stCondLst>
                              <p:cond delay="6250"/>
                            </p:stCondLst>
                            <p:childTnLst>
                              <p:par>
                                <p:cTn id="20" presetID="1" presetClass="entr" presetSubtype="0" fill="hold" grpId="0" nodeType="afterEffect">
                                  <p:stCondLst>
                                    <p:cond delay="1250"/>
                                  </p:stCondLst>
                                  <p:childTnLst>
                                    <p:set>
                                      <p:cBhvr>
                                        <p:cTn id="21" dur="1" fill="hold">
                                          <p:stCondLst>
                                            <p:cond delay="0"/>
                                          </p:stCondLst>
                                        </p:cTn>
                                        <p:tgtEl>
                                          <p:spTgt spid="149"/>
                                        </p:tgtEl>
                                        <p:attrNameLst>
                                          <p:attrName>style.visibility</p:attrName>
                                        </p:attrNameLst>
                                      </p:cBhvr>
                                      <p:to>
                                        <p:strVal val="visible"/>
                                      </p:to>
                                    </p:set>
                                  </p:childTnLst>
                                </p:cTn>
                              </p:par>
                            </p:childTnLst>
                          </p:cTn>
                        </p:par>
                        <p:par>
                          <p:cTn id="22" fill="hold">
                            <p:stCondLst>
                              <p:cond delay="7500"/>
                            </p:stCondLst>
                            <p:childTnLst>
                              <p:par>
                                <p:cTn id="23" presetID="1" presetClass="entr" presetSubtype="0" fill="hold" grpId="0" nodeType="afterEffect">
                                  <p:stCondLst>
                                    <p:cond delay="1250"/>
                                  </p:stCondLst>
                                  <p:childTnLst>
                                    <p:set>
                                      <p:cBhvr>
                                        <p:cTn id="24" dur="1" fill="hold">
                                          <p:stCondLst>
                                            <p:cond delay="0"/>
                                          </p:stCondLst>
                                        </p:cTn>
                                        <p:tgtEl>
                                          <p:spTgt spid="150"/>
                                        </p:tgtEl>
                                        <p:attrNameLst>
                                          <p:attrName>style.visibility</p:attrName>
                                        </p:attrNameLst>
                                      </p:cBhvr>
                                      <p:to>
                                        <p:strVal val="visible"/>
                                      </p:to>
                                    </p:set>
                                  </p:childTnLst>
                                </p:cTn>
                              </p:par>
                            </p:childTnLst>
                          </p:cTn>
                        </p:par>
                        <p:par>
                          <p:cTn id="25" fill="hold">
                            <p:stCondLst>
                              <p:cond delay="8750"/>
                            </p:stCondLst>
                            <p:childTnLst>
                              <p:par>
                                <p:cTn id="26" presetID="1" presetClass="entr" presetSubtype="0" fill="hold" grpId="0" nodeType="afterEffect">
                                  <p:stCondLst>
                                    <p:cond delay="1250"/>
                                  </p:stCondLst>
                                  <p:childTnLst>
                                    <p:set>
                                      <p:cBhvr>
                                        <p:cTn id="27" dur="1" fill="hold">
                                          <p:stCondLst>
                                            <p:cond delay="0"/>
                                          </p:stCondLst>
                                        </p:cTn>
                                        <p:tgtEl>
                                          <p:spTgt spid="151"/>
                                        </p:tgtEl>
                                        <p:attrNameLst>
                                          <p:attrName>style.visibility</p:attrName>
                                        </p:attrNameLst>
                                      </p:cBhvr>
                                      <p:to>
                                        <p:strVal val="visible"/>
                                      </p:to>
                                    </p:set>
                                  </p:childTnLst>
                                </p:cTn>
                              </p:par>
                            </p:childTnLst>
                          </p:cTn>
                        </p:par>
                        <p:par>
                          <p:cTn id="28" fill="hold">
                            <p:stCondLst>
                              <p:cond delay="10000"/>
                            </p:stCondLst>
                            <p:childTnLst>
                              <p:par>
                                <p:cTn id="29" presetID="1" presetClass="entr" presetSubtype="0" fill="hold" grpId="0" nodeType="afterEffect">
                                  <p:stCondLst>
                                    <p:cond delay="1250"/>
                                  </p:stCondLst>
                                  <p:childTnLst>
                                    <p:set>
                                      <p:cBhvr>
                                        <p:cTn id="30" dur="1" fill="hold">
                                          <p:stCondLst>
                                            <p:cond delay="0"/>
                                          </p:stCondLst>
                                        </p:cTn>
                                        <p:tgtEl>
                                          <p:spTgt spid="152"/>
                                        </p:tgtEl>
                                        <p:attrNameLst>
                                          <p:attrName>style.visibility</p:attrName>
                                        </p:attrNameLst>
                                      </p:cBhvr>
                                      <p:to>
                                        <p:strVal val="visible"/>
                                      </p:to>
                                    </p:set>
                                  </p:childTnLst>
                                </p:cTn>
                              </p:par>
                            </p:childTnLst>
                          </p:cTn>
                        </p:par>
                        <p:par>
                          <p:cTn id="31" fill="hold">
                            <p:stCondLst>
                              <p:cond delay="11250"/>
                            </p:stCondLst>
                            <p:childTnLst>
                              <p:par>
                                <p:cTn id="32" presetID="1" presetClass="entr" presetSubtype="0" fill="hold" grpId="0" nodeType="afterEffect">
                                  <p:stCondLst>
                                    <p:cond delay="1250"/>
                                  </p:stCondLst>
                                  <p:childTnLst>
                                    <p:set>
                                      <p:cBhvr>
                                        <p:cTn id="33" dur="1" fill="hold">
                                          <p:stCondLst>
                                            <p:cond delay="0"/>
                                          </p:stCondLst>
                                        </p:cTn>
                                        <p:tgtEl>
                                          <p:spTgt spid="153"/>
                                        </p:tgtEl>
                                        <p:attrNameLst>
                                          <p:attrName>style.visibility</p:attrName>
                                        </p:attrNameLst>
                                      </p:cBhvr>
                                      <p:to>
                                        <p:strVal val="visible"/>
                                      </p:to>
                                    </p:set>
                                  </p:childTnLst>
                                </p:cTn>
                              </p:par>
                            </p:childTnLst>
                          </p:cTn>
                        </p:par>
                        <p:par>
                          <p:cTn id="34" fill="hold">
                            <p:stCondLst>
                              <p:cond delay="12500"/>
                            </p:stCondLst>
                            <p:childTnLst>
                              <p:par>
                                <p:cTn id="35" presetID="1" presetClass="entr" presetSubtype="0" fill="hold" grpId="0" nodeType="afterEffect">
                                  <p:stCondLst>
                                    <p:cond delay="1250"/>
                                  </p:stCondLst>
                                  <p:childTnLst>
                                    <p:set>
                                      <p:cBhvr>
                                        <p:cTn id="36" dur="1" fill="hold">
                                          <p:stCondLst>
                                            <p:cond delay="0"/>
                                          </p:stCondLst>
                                        </p:cTn>
                                        <p:tgtEl>
                                          <p:spTgt spid="154"/>
                                        </p:tgtEl>
                                        <p:attrNameLst>
                                          <p:attrName>style.visibility</p:attrName>
                                        </p:attrNameLst>
                                      </p:cBhvr>
                                      <p:to>
                                        <p:strVal val="visible"/>
                                      </p:to>
                                    </p:set>
                                  </p:childTnLst>
                                </p:cTn>
                              </p:par>
                            </p:childTnLst>
                          </p:cTn>
                        </p:par>
                        <p:par>
                          <p:cTn id="37" fill="hold">
                            <p:stCondLst>
                              <p:cond delay="13750"/>
                            </p:stCondLst>
                            <p:childTnLst>
                              <p:par>
                                <p:cTn id="38" presetID="1" presetClass="entr" presetSubtype="0" fill="hold" grpId="0" nodeType="afterEffect">
                                  <p:stCondLst>
                                    <p:cond delay="1250"/>
                                  </p:stCondLst>
                                  <p:childTnLst>
                                    <p:set>
                                      <p:cBhvr>
                                        <p:cTn id="39" dur="1" fill="hold">
                                          <p:stCondLst>
                                            <p:cond delay="0"/>
                                          </p:stCondLst>
                                        </p:cTn>
                                        <p:tgtEl>
                                          <p:spTgt spid="155"/>
                                        </p:tgtEl>
                                        <p:attrNameLst>
                                          <p:attrName>style.visibility</p:attrName>
                                        </p:attrNameLst>
                                      </p:cBhvr>
                                      <p:to>
                                        <p:strVal val="visible"/>
                                      </p:to>
                                    </p:set>
                                  </p:childTnLst>
                                </p:cTn>
                              </p:par>
                            </p:childTnLst>
                          </p:cTn>
                        </p:par>
                        <p:par>
                          <p:cTn id="40" fill="hold">
                            <p:stCondLst>
                              <p:cond delay="15000"/>
                            </p:stCondLst>
                            <p:childTnLst>
                              <p:par>
                                <p:cTn id="41" presetID="1" presetClass="entr" presetSubtype="0" fill="hold" grpId="0" nodeType="afterEffect">
                                  <p:stCondLst>
                                    <p:cond delay="1250"/>
                                  </p:stCondLst>
                                  <p:childTnLst>
                                    <p:set>
                                      <p:cBhvr>
                                        <p:cTn id="42" dur="1" fill="hold">
                                          <p:stCondLst>
                                            <p:cond delay="0"/>
                                          </p:stCondLst>
                                        </p:cTn>
                                        <p:tgtEl>
                                          <p:spTgt spid="156"/>
                                        </p:tgtEl>
                                        <p:attrNameLst>
                                          <p:attrName>style.visibility</p:attrName>
                                        </p:attrNameLst>
                                      </p:cBhvr>
                                      <p:to>
                                        <p:strVal val="visible"/>
                                      </p:to>
                                    </p:set>
                                  </p:childTnLst>
                                </p:cTn>
                              </p:par>
                            </p:childTnLst>
                          </p:cTn>
                        </p:par>
                        <p:par>
                          <p:cTn id="43" fill="hold">
                            <p:stCondLst>
                              <p:cond delay="16250"/>
                            </p:stCondLst>
                            <p:childTnLst>
                              <p:par>
                                <p:cTn id="44" presetID="1" presetClass="entr" presetSubtype="0" fill="hold" grpId="0" nodeType="afterEffect">
                                  <p:stCondLst>
                                    <p:cond delay="1250"/>
                                  </p:stCondLst>
                                  <p:childTnLst>
                                    <p:set>
                                      <p:cBhvr>
                                        <p:cTn id="45" dur="1" fill="hold">
                                          <p:stCondLst>
                                            <p:cond delay="0"/>
                                          </p:stCondLst>
                                        </p:cTn>
                                        <p:tgtEl>
                                          <p:spTgt spid="157"/>
                                        </p:tgtEl>
                                        <p:attrNameLst>
                                          <p:attrName>style.visibility</p:attrName>
                                        </p:attrNameLst>
                                      </p:cBhvr>
                                      <p:to>
                                        <p:strVal val="visible"/>
                                      </p:to>
                                    </p:set>
                                  </p:childTnLst>
                                </p:cTn>
                              </p:par>
                            </p:childTnLst>
                          </p:cTn>
                        </p:par>
                        <p:par>
                          <p:cTn id="46" fill="hold">
                            <p:stCondLst>
                              <p:cond delay="17500"/>
                            </p:stCondLst>
                            <p:childTnLst>
                              <p:par>
                                <p:cTn id="47" presetID="1" presetClass="entr" presetSubtype="0" fill="hold" grpId="0" nodeType="afterEffect">
                                  <p:stCondLst>
                                    <p:cond delay="1250"/>
                                  </p:stCondLst>
                                  <p:childTnLst>
                                    <p:set>
                                      <p:cBhvr>
                                        <p:cTn id="48" dur="1" fill="hold">
                                          <p:stCondLst>
                                            <p:cond delay="0"/>
                                          </p:stCondLst>
                                        </p:cTn>
                                        <p:tgtEl>
                                          <p:spTgt spid="158"/>
                                        </p:tgtEl>
                                        <p:attrNameLst>
                                          <p:attrName>style.visibility</p:attrName>
                                        </p:attrNameLst>
                                      </p:cBhvr>
                                      <p:to>
                                        <p:strVal val="visible"/>
                                      </p:to>
                                    </p:set>
                                  </p:childTnLst>
                                </p:cTn>
                              </p:par>
                            </p:childTnLst>
                          </p:cTn>
                        </p:par>
                        <p:par>
                          <p:cTn id="49" fill="hold">
                            <p:stCondLst>
                              <p:cond delay="18750"/>
                            </p:stCondLst>
                            <p:childTnLst>
                              <p:par>
                                <p:cTn id="50" presetID="1" presetClass="entr" presetSubtype="0" fill="hold" grpId="0" nodeType="afterEffect">
                                  <p:stCondLst>
                                    <p:cond delay="1250"/>
                                  </p:stCondLst>
                                  <p:childTnLst>
                                    <p:set>
                                      <p:cBhvr>
                                        <p:cTn id="51" dur="1" fill="hold">
                                          <p:stCondLst>
                                            <p:cond delay="0"/>
                                          </p:stCondLst>
                                        </p:cTn>
                                        <p:tgtEl>
                                          <p:spTgt spid="159"/>
                                        </p:tgtEl>
                                        <p:attrNameLst>
                                          <p:attrName>style.visibility</p:attrName>
                                        </p:attrNameLst>
                                      </p:cBhvr>
                                      <p:to>
                                        <p:strVal val="visible"/>
                                      </p:to>
                                    </p:set>
                                  </p:childTnLst>
                                </p:cTn>
                              </p:par>
                            </p:childTnLst>
                          </p:cTn>
                        </p:par>
                        <p:par>
                          <p:cTn id="52" fill="hold">
                            <p:stCondLst>
                              <p:cond delay="20000"/>
                            </p:stCondLst>
                            <p:childTnLst>
                              <p:par>
                                <p:cTn id="53" presetID="1" presetClass="entr" presetSubtype="0" fill="hold" grpId="0" nodeType="afterEffect">
                                  <p:stCondLst>
                                    <p:cond delay="1250"/>
                                  </p:stCondLst>
                                  <p:childTnLst>
                                    <p:set>
                                      <p:cBhvr>
                                        <p:cTn id="54" dur="1" fill="hold">
                                          <p:stCondLst>
                                            <p:cond delay="0"/>
                                          </p:stCondLst>
                                        </p:cTn>
                                        <p:tgtEl>
                                          <p:spTgt spid="160"/>
                                        </p:tgtEl>
                                        <p:attrNameLst>
                                          <p:attrName>style.visibility</p:attrName>
                                        </p:attrNameLst>
                                      </p:cBhvr>
                                      <p:to>
                                        <p:strVal val="visible"/>
                                      </p:to>
                                    </p:set>
                                  </p:childTnLst>
                                </p:cTn>
                              </p:par>
                            </p:childTnLst>
                          </p:cTn>
                        </p:par>
                        <p:par>
                          <p:cTn id="55" fill="hold">
                            <p:stCondLst>
                              <p:cond delay="21250"/>
                            </p:stCondLst>
                            <p:childTnLst>
                              <p:par>
                                <p:cTn id="56" presetID="1" presetClass="entr" presetSubtype="0" fill="hold" grpId="0" nodeType="afterEffect">
                                  <p:stCondLst>
                                    <p:cond delay="1250"/>
                                  </p:stCondLst>
                                  <p:childTnLst>
                                    <p:set>
                                      <p:cBhvr>
                                        <p:cTn id="57" dur="1" fill="hold">
                                          <p:stCondLst>
                                            <p:cond delay="0"/>
                                          </p:stCondLst>
                                        </p:cTn>
                                        <p:tgtEl>
                                          <p:spTgt spid="161"/>
                                        </p:tgtEl>
                                        <p:attrNameLst>
                                          <p:attrName>style.visibility</p:attrName>
                                        </p:attrNameLst>
                                      </p:cBhvr>
                                      <p:to>
                                        <p:strVal val="visible"/>
                                      </p:to>
                                    </p:set>
                                  </p:childTnLst>
                                </p:cTn>
                              </p:par>
                            </p:childTnLst>
                          </p:cTn>
                        </p:par>
                        <p:par>
                          <p:cTn id="58" fill="hold">
                            <p:stCondLst>
                              <p:cond delay="22500"/>
                            </p:stCondLst>
                            <p:childTnLst>
                              <p:par>
                                <p:cTn id="59" presetID="1" presetClass="entr" presetSubtype="0" fill="hold" grpId="0" nodeType="afterEffect">
                                  <p:stCondLst>
                                    <p:cond delay="2750"/>
                                  </p:stCondLst>
                                  <p:childTnLst>
                                    <p:set>
                                      <p:cBhvr>
                                        <p:cTn id="60" dur="1" fill="hold">
                                          <p:stCondLst>
                                            <p:cond delay="0"/>
                                          </p:stCondLst>
                                        </p:cTn>
                                        <p:tgtEl>
                                          <p:spTgt spid="162"/>
                                        </p:tgtEl>
                                        <p:attrNameLst>
                                          <p:attrName>style.visibility</p:attrName>
                                        </p:attrNameLst>
                                      </p:cBhvr>
                                      <p:to>
                                        <p:strVal val="visible"/>
                                      </p:to>
                                    </p:set>
                                  </p:childTnLst>
                                </p:cTn>
                              </p:par>
                            </p:childTnLst>
                          </p:cTn>
                        </p:par>
                        <p:par>
                          <p:cTn id="61" fill="hold">
                            <p:stCondLst>
                              <p:cond delay="25250"/>
                            </p:stCondLst>
                            <p:childTnLst>
                              <p:par>
                                <p:cTn id="62" presetID="1" presetClass="entr" presetSubtype="0" fill="hold" grpId="0" nodeType="afterEffect">
                                  <p:stCondLst>
                                    <p:cond delay="2750"/>
                                  </p:stCondLst>
                                  <p:childTnLst>
                                    <p:set>
                                      <p:cBhvr>
                                        <p:cTn id="63" dur="1" fill="hold">
                                          <p:stCondLst>
                                            <p:cond delay="0"/>
                                          </p:stCondLst>
                                        </p:cTn>
                                        <p:tgtEl>
                                          <p:spTgt spid="163"/>
                                        </p:tgtEl>
                                        <p:attrNameLst>
                                          <p:attrName>style.visibility</p:attrName>
                                        </p:attrNameLst>
                                      </p:cBhvr>
                                      <p:to>
                                        <p:strVal val="visible"/>
                                      </p:to>
                                    </p:set>
                                  </p:childTnLst>
                                </p:cTn>
                              </p:par>
                            </p:childTnLst>
                          </p:cTn>
                        </p:par>
                        <p:par>
                          <p:cTn id="64" fill="hold">
                            <p:stCondLst>
                              <p:cond delay="28000"/>
                            </p:stCondLst>
                            <p:childTnLst>
                              <p:par>
                                <p:cTn id="65" presetID="1" presetClass="entr" presetSubtype="0" fill="hold" grpId="0" nodeType="afterEffect">
                                  <p:stCondLst>
                                    <p:cond delay="2750"/>
                                  </p:stCondLst>
                                  <p:childTnLst>
                                    <p:set>
                                      <p:cBhvr>
                                        <p:cTn id="66" dur="1" fill="hold">
                                          <p:stCondLst>
                                            <p:cond delay="0"/>
                                          </p:stCondLst>
                                        </p:cTn>
                                        <p:tgtEl>
                                          <p:spTgt spid="164"/>
                                        </p:tgtEl>
                                        <p:attrNameLst>
                                          <p:attrName>style.visibility</p:attrName>
                                        </p:attrNameLst>
                                      </p:cBhvr>
                                      <p:to>
                                        <p:strVal val="visible"/>
                                      </p:to>
                                    </p:set>
                                  </p:childTnLst>
                                </p:cTn>
                              </p:par>
                            </p:childTnLst>
                          </p:cTn>
                        </p:par>
                        <p:par>
                          <p:cTn id="67" fill="hold">
                            <p:stCondLst>
                              <p:cond delay="30750"/>
                            </p:stCondLst>
                            <p:childTnLst>
                              <p:par>
                                <p:cTn id="68" presetID="1" presetClass="entr" presetSubtype="0" fill="hold" grpId="0" nodeType="afterEffect">
                                  <p:stCondLst>
                                    <p:cond delay="2750"/>
                                  </p:stCondLst>
                                  <p:childTnLst>
                                    <p:set>
                                      <p:cBhvr>
                                        <p:cTn id="69"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we’ll cover today</a:t>
            </a:r>
            <a:br>
              <a:rPr lang="en-US" dirty="0" smtClean="0"/>
            </a:br>
            <a:r>
              <a:rPr lang="en-US" sz="2400" dirty="0" smtClean="0">
                <a:solidFill>
                  <a:schemeClr val="tx1">
                    <a:lumMod val="85000"/>
                  </a:schemeClr>
                </a:solidFill>
              </a:rPr>
              <a:t>This format is 100% inspired on </a:t>
            </a:r>
            <a:r>
              <a:rPr lang="en-US" sz="2400" dirty="0" err="1" smtClean="0">
                <a:solidFill>
                  <a:schemeClr val="tx1">
                    <a:lumMod val="85000"/>
                  </a:schemeClr>
                </a:solidFill>
              </a:rPr>
              <a:t>PyData’s</a:t>
            </a:r>
            <a:r>
              <a:rPr lang="en-US" sz="2400" dirty="0" smtClean="0">
                <a:solidFill>
                  <a:schemeClr val="tx1">
                    <a:lumMod val="85000"/>
                  </a:schemeClr>
                </a:solidFill>
              </a:rPr>
              <a:t> format</a:t>
            </a:r>
            <a:endParaRPr lang="en-US" sz="2400" dirty="0">
              <a:solidFill>
                <a:schemeClr val="tx1">
                  <a:lumMod val="85000"/>
                </a:schemeClr>
              </a:solidFill>
            </a:endParaRPr>
          </a:p>
        </p:txBody>
      </p:sp>
      <p:sp>
        <p:nvSpPr>
          <p:cNvPr id="3" name="Content Placeholder 2"/>
          <p:cNvSpPr>
            <a:spLocks noGrp="1"/>
          </p:cNvSpPr>
          <p:nvPr>
            <p:ph idx="1"/>
          </p:nvPr>
        </p:nvSpPr>
        <p:spPr/>
        <p:txBody>
          <a:bodyPr/>
          <a:lstStyle/>
          <a:p>
            <a:r>
              <a:rPr lang="en-US" dirty="0" smtClean="0"/>
              <a:t>What is a </a:t>
            </a:r>
            <a:r>
              <a:rPr lang="en-US" dirty="0" err="1" smtClean="0"/>
              <a:t>PyData</a:t>
            </a:r>
            <a:r>
              <a:rPr lang="en-US" dirty="0" smtClean="0"/>
              <a:t>?</a:t>
            </a:r>
          </a:p>
          <a:p>
            <a:r>
              <a:rPr lang="en-US" b="1" u="sng" dirty="0"/>
              <a:t>A</a:t>
            </a:r>
            <a:r>
              <a:rPr lang="mr-IN" b="1" u="sng" dirty="0"/>
              <a:t>…</a:t>
            </a:r>
            <a:r>
              <a:rPr lang="en-US" b="1" u="sng" dirty="0"/>
              <a:t> normal</a:t>
            </a:r>
            <a:r>
              <a:rPr lang="mr-IN" b="1" u="sng" dirty="0"/>
              <a:t>…</a:t>
            </a:r>
            <a:r>
              <a:rPr lang="en-US" b="1" u="sng" dirty="0"/>
              <a:t> Python Refresher</a:t>
            </a:r>
          </a:p>
          <a:p>
            <a:r>
              <a:rPr lang="en-US" dirty="0" smtClean="0"/>
              <a:t>Whose Data Science is it Anyway</a:t>
            </a:r>
          </a:p>
          <a:p>
            <a:r>
              <a:rPr lang="en-US" dirty="0" smtClean="0"/>
              <a:t>The Radar Meme Team: Engineering Division</a:t>
            </a:r>
          </a:p>
          <a:p>
            <a:r>
              <a:rPr lang="en-US" dirty="0" smtClean="0"/>
              <a:t>Wrap Up</a:t>
            </a:r>
          </a:p>
          <a:p>
            <a:endParaRPr lang="en-US" dirty="0" smtClean="0"/>
          </a:p>
        </p:txBody>
      </p:sp>
    </p:spTree>
    <p:extLst>
      <p:ext uri="{BB962C8B-B14F-4D97-AF65-F5344CB8AC3E}">
        <p14:creationId xmlns:p14="http://schemas.microsoft.com/office/powerpoint/2010/main" val="12779273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774679" cy="1456267"/>
          </a:xfrm>
        </p:spPr>
        <p:txBody>
          <a:bodyPr/>
          <a:lstStyle/>
          <a:p>
            <a:r>
              <a:rPr lang="en-US" dirty="0" smtClean="0"/>
              <a:t>Mistakes made besides </a:t>
            </a:r>
            <a:r>
              <a:rPr lang="en-US" dirty="0" err="1" smtClean="0"/>
              <a:t>lisa</a:t>
            </a:r>
            <a:r>
              <a:rPr lang="en-US" dirty="0" smtClean="0"/>
              <a:t> </a:t>
            </a:r>
            <a:r>
              <a:rPr lang="en-US" dirty="0" err="1" smtClean="0"/>
              <a:t>lowrie</a:t>
            </a:r>
            <a:r>
              <a:rPr lang="en-US" dirty="0" smtClean="0"/>
              <a:t> hiring me</a:t>
            </a:r>
            <a:endParaRPr lang="en-US" dirty="0"/>
          </a:p>
        </p:txBody>
      </p:sp>
      <p:sp>
        <p:nvSpPr>
          <p:cNvPr id="3" name="Content Placeholder 2"/>
          <p:cNvSpPr>
            <a:spLocks noGrp="1"/>
          </p:cNvSpPr>
          <p:nvPr>
            <p:ph idx="1"/>
          </p:nvPr>
        </p:nvSpPr>
        <p:spPr>
          <a:xfrm>
            <a:off x="685801" y="2142067"/>
            <a:ext cx="10131425" cy="3930121"/>
          </a:xfrm>
        </p:spPr>
        <p:txBody>
          <a:bodyPr>
            <a:normAutofit/>
          </a:bodyPr>
          <a:lstStyle/>
          <a:p>
            <a:r>
              <a:rPr lang="en-US" dirty="0" smtClean="0"/>
              <a:t>My Python Lunch &amp; Learns are always tricky for me because there are three types of people who come to these things</a:t>
            </a:r>
          </a:p>
          <a:p>
            <a:pPr lvl="1"/>
            <a:r>
              <a:rPr lang="en-US" dirty="0" smtClean="0"/>
              <a:t>Inexperienced Python Engineers (I’m so glad you’re here, thanks for having the interest to come by!)</a:t>
            </a:r>
          </a:p>
          <a:p>
            <a:pPr lvl="1"/>
            <a:r>
              <a:rPr lang="en-US" dirty="0" smtClean="0"/>
              <a:t>Experienced Python Engineers (who want to be blown away with something new)</a:t>
            </a:r>
          </a:p>
          <a:p>
            <a:pPr lvl="1"/>
            <a:r>
              <a:rPr lang="en-US" dirty="0" smtClean="0"/>
              <a:t>People here for Matt’s Comedy Hour (btw, you can find snakes at the Hiss-</a:t>
            </a:r>
            <a:r>
              <a:rPr lang="en-US" dirty="0" err="1" smtClean="0"/>
              <a:t>issippii</a:t>
            </a:r>
            <a:r>
              <a:rPr lang="en-US" dirty="0" smtClean="0"/>
              <a:t> River)</a:t>
            </a:r>
          </a:p>
          <a:p>
            <a:pPr lvl="1"/>
            <a:endParaRPr lang="en-US" dirty="0"/>
          </a:p>
          <a:p>
            <a:r>
              <a:rPr lang="en-US" dirty="0" smtClean="0"/>
              <a:t>4 Lunch &amp; Learns &amp; one </a:t>
            </a:r>
            <a:r>
              <a:rPr lang="en-US" dirty="0" err="1" smtClean="0"/>
              <a:t>PyData</a:t>
            </a:r>
            <a:r>
              <a:rPr lang="en-US" dirty="0" smtClean="0"/>
              <a:t> 2018 later, I think I finally saw the light on how to handle this.</a:t>
            </a:r>
          </a:p>
          <a:p>
            <a:r>
              <a:rPr lang="en-US" dirty="0" smtClean="0"/>
              <a:t>Please take this opportunity, if you haven’t yet, to grab a piece of paper or to use your phone because we’re about to play</a:t>
            </a:r>
            <a:r>
              <a:rPr lang="mr-IN" dirty="0" smtClean="0"/>
              <a:t>…</a:t>
            </a:r>
            <a:endParaRPr lang="en-US" dirty="0" smtClean="0"/>
          </a:p>
          <a:p>
            <a:endParaRPr lang="en-US" dirty="0"/>
          </a:p>
        </p:txBody>
      </p:sp>
    </p:spTree>
    <p:extLst>
      <p:ext uri="{BB962C8B-B14F-4D97-AF65-F5344CB8AC3E}">
        <p14:creationId xmlns:p14="http://schemas.microsoft.com/office/powerpoint/2010/main" val="1183838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a:t>
            </a:r>
            <a:br>
              <a:rPr lang="en-US" dirty="0" smtClean="0"/>
            </a:br>
            <a:r>
              <a:rPr lang="en-US" dirty="0" smtClean="0"/>
              <a:t>Refresher Trivia!</a:t>
            </a:r>
            <a:endParaRPr lang="en-US" dirty="0"/>
          </a:p>
        </p:txBody>
      </p:sp>
      <p:sp>
        <p:nvSpPr>
          <p:cNvPr id="3" name="Content Placeholder 2"/>
          <p:cNvSpPr>
            <a:spLocks noGrp="1"/>
          </p:cNvSpPr>
          <p:nvPr>
            <p:ph idx="1"/>
          </p:nvPr>
        </p:nvSpPr>
        <p:spPr>
          <a:xfrm>
            <a:off x="685800" y="2142067"/>
            <a:ext cx="5638799" cy="4121573"/>
          </a:xfrm>
        </p:spPr>
        <p:txBody>
          <a:bodyPr>
            <a:normAutofit/>
          </a:bodyPr>
          <a:lstStyle/>
          <a:p>
            <a:r>
              <a:rPr lang="en-US" dirty="0" smtClean="0"/>
              <a:t>Yes, I actually do need you to grab a piece of paper</a:t>
            </a:r>
            <a:br>
              <a:rPr lang="en-US" dirty="0" smtClean="0"/>
            </a:br>
            <a:r>
              <a:rPr lang="en-US" dirty="0" smtClean="0"/>
              <a:t>or use your phone to jot down answers.</a:t>
            </a:r>
          </a:p>
          <a:p>
            <a:r>
              <a:rPr lang="en-US" dirty="0" smtClean="0"/>
              <a:t>Be sure to jot your answers quickly, this will go somewhat fast.</a:t>
            </a:r>
          </a:p>
          <a:p>
            <a:r>
              <a:rPr lang="en-US" dirty="0" smtClean="0"/>
              <a:t>The person in first place will win </a:t>
            </a:r>
            <a:r>
              <a:rPr lang="en-US" i="1" dirty="0" smtClean="0"/>
              <a:t>amazing</a:t>
            </a:r>
            <a:r>
              <a:rPr lang="en-US" dirty="0" smtClean="0"/>
              <a:t> prizes.</a:t>
            </a:r>
          </a:p>
          <a:p>
            <a:r>
              <a:rPr lang="en-US" dirty="0" smtClean="0"/>
              <a:t>This Quiz was written with the same professionalism Matt </a:t>
            </a:r>
            <a:r>
              <a:rPr lang="en-US" dirty="0" err="1" smtClean="0"/>
              <a:t>Widjaja</a:t>
            </a:r>
            <a:r>
              <a:rPr lang="en-US" dirty="0" smtClean="0"/>
              <a:t> exhibits on a daily basis.</a:t>
            </a:r>
          </a:p>
          <a:p>
            <a:pPr lvl="1"/>
            <a:r>
              <a:rPr lang="en-US" dirty="0" smtClean="0"/>
              <a:t>In other words, don’t take this </a:t>
            </a:r>
            <a:r>
              <a:rPr lang="en-US" i="1" dirty="0" smtClean="0"/>
              <a:t>too</a:t>
            </a:r>
            <a:r>
              <a:rPr lang="en-US" dirty="0" smtClean="0"/>
              <a:t> seriously.</a:t>
            </a:r>
          </a:p>
          <a:p>
            <a:r>
              <a:rPr lang="en-US" dirty="0" smtClean="0"/>
              <a:t>But, every question will legitimately cover valid Python 3 code &amp; principles.</a:t>
            </a:r>
          </a:p>
          <a:p>
            <a:pPr lvl="1"/>
            <a:r>
              <a:rPr lang="en-US" dirty="0" smtClean="0"/>
              <a:t>Yes, this is how they did it at </a:t>
            </a:r>
            <a:r>
              <a:rPr lang="en-US" dirty="0" err="1" smtClean="0"/>
              <a:t>PyData</a:t>
            </a:r>
            <a:r>
              <a:rPr lang="en-US" dirty="0" smtClean="0"/>
              <a:t> 2018 and it was hysterically helpful.</a:t>
            </a:r>
            <a:endParaRPr lang="en-US" dirty="0"/>
          </a:p>
        </p:txBody>
      </p:sp>
      <p:pic>
        <p:nvPicPr>
          <p:cNvPr id="6" name="Content Placeholder 3"/>
          <p:cNvPicPr>
            <a:picLocks noChangeAspect="1"/>
          </p:cNvPicPr>
          <p:nvPr/>
        </p:nvPicPr>
        <p:blipFill>
          <a:blip r:embed="rId2"/>
          <a:stretch>
            <a:fillRect/>
          </a:stretch>
        </p:blipFill>
        <p:spPr>
          <a:xfrm>
            <a:off x="6640997" y="609600"/>
            <a:ext cx="4740109" cy="3649662"/>
          </a:xfrm>
          <a:prstGeom prst="rect">
            <a:avLst/>
          </a:prstGeom>
        </p:spPr>
      </p:pic>
    </p:spTree>
    <p:extLst>
      <p:ext uri="{BB962C8B-B14F-4D97-AF65-F5344CB8AC3E}">
        <p14:creationId xmlns:p14="http://schemas.microsoft.com/office/powerpoint/2010/main" val="611753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Test Section: Python at LM Radar Engineering</a:t>
            </a:r>
            <a:endParaRPr lang="en-US" dirty="0"/>
          </a:p>
        </p:txBody>
      </p:sp>
      <p:sp>
        <p:nvSpPr>
          <p:cNvPr id="5" name="Text Placeholder 4"/>
          <p:cNvSpPr>
            <a:spLocks noGrp="1"/>
          </p:cNvSpPr>
          <p:nvPr>
            <p:ph type="body" idx="1"/>
          </p:nvPr>
        </p:nvSpPr>
        <p:spPr/>
        <p:txBody>
          <a:bodyPr/>
          <a:lstStyle/>
          <a:p>
            <a:r>
              <a:rPr lang="en-US" dirty="0" smtClean="0"/>
              <a:t>These questions do not count, they’re just an example, but the answers are legitimately real.</a:t>
            </a:r>
            <a:endParaRPr lang="en-US" dirty="0"/>
          </a:p>
        </p:txBody>
      </p:sp>
    </p:spTree>
    <p:extLst>
      <p:ext uri="{BB962C8B-B14F-4D97-AF65-F5344CB8AC3E}">
        <p14:creationId xmlns:p14="http://schemas.microsoft.com/office/powerpoint/2010/main" val="6149500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tx1">
                    <a:lumMod val="85000"/>
                  </a:schemeClr>
                </a:solidFill>
                <a:latin typeface="+mn-lt"/>
              </a:rPr>
              <a:t>Example Question</a:t>
            </a:r>
            <a:r>
              <a:rPr lang="en-US" dirty="0" smtClean="0"/>
              <a:t/>
            </a:r>
            <a:br>
              <a:rPr lang="en-US" dirty="0" smtClean="0"/>
            </a:br>
            <a:r>
              <a:rPr lang="en-US" dirty="0" smtClean="0"/>
              <a:t>What is Matt </a:t>
            </a:r>
            <a:r>
              <a:rPr lang="en-US" dirty="0" err="1" smtClean="0"/>
              <a:t>Widjaja’s</a:t>
            </a:r>
            <a:r>
              <a:rPr lang="en-US" dirty="0" smtClean="0"/>
              <a:t> favorite part about anaconda here at Lockheed?</a:t>
            </a:r>
            <a:endParaRPr lang="en-US" dirty="0"/>
          </a:p>
        </p:txBody>
      </p:sp>
      <p:sp>
        <p:nvSpPr>
          <p:cNvPr id="4" name="Content Placeholder 3"/>
          <p:cNvSpPr>
            <a:spLocks noGrp="1"/>
          </p:cNvSpPr>
          <p:nvPr>
            <p:ph idx="1"/>
          </p:nvPr>
        </p:nvSpPr>
        <p:spPr/>
        <p:txBody>
          <a:bodyPr/>
          <a:lstStyle/>
          <a:p>
            <a:pPr marL="342900" indent="-342900">
              <a:buFont typeface="+mj-lt"/>
              <a:buAutoNum type="alphaUcPeriod"/>
            </a:pPr>
            <a:r>
              <a:rPr lang="en-US" dirty="0" smtClean="0"/>
              <a:t>That Anaconda is still Python, just with many Python Packages bundled in.</a:t>
            </a:r>
          </a:p>
          <a:p>
            <a:pPr marL="342900" indent="-342900">
              <a:buFont typeface="+mj-lt"/>
              <a:buAutoNum type="alphaUcPeriod"/>
            </a:pPr>
            <a:r>
              <a:rPr lang="en-US" dirty="0" smtClean="0"/>
              <a:t>That Anaconda comes with </a:t>
            </a:r>
            <a:r>
              <a:rPr lang="en-US" dirty="0" err="1" smtClean="0"/>
              <a:t>Spyder</a:t>
            </a:r>
            <a:r>
              <a:rPr lang="en-US" dirty="0" smtClean="0"/>
              <a:t>, a MATLAB styled graphical interface to code &amp; debug Python.</a:t>
            </a:r>
          </a:p>
          <a:p>
            <a:pPr marL="342900" indent="-342900">
              <a:buFont typeface="+mj-lt"/>
              <a:buAutoNum type="alphaUcPeriod"/>
            </a:pPr>
            <a:r>
              <a:rPr lang="en-US" dirty="0" smtClean="0"/>
              <a:t>That Anaconda is FOSS Approved for you to install on your unclassified PC without an Admin.</a:t>
            </a:r>
          </a:p>
          <a:p>
            <a:pPr marL="342900" indent="-342900">
              <a:buFont typeface="+mj-lt"/>
              <a:buAutoNum type="alphaUcPeriod"/>
            </a:pPr>
            <a:r>
              <a:rPr lang="en-US" dirty="0" smtClean="0"/>
              <a:t>That Anaconda is not NSFW.</a:t>
            </a:r>
            <a:endParaRPr lang="en-US" dirty="0"/>
          </a:p>
        </p:txBody>
      </p:sp>
      <p:sp>
        <p:nvSpPr>
          <p:cNvPr id="28" name="Oval 27"/>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Oval 32"/>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Oval 33"/>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Oval 34"/>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Oval 35"/>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Oval 36"/>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Oval 37"/>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Oval 38"/>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Oval 39"/>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Oval 45"/>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Oval 46"/>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48"/>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extBox 49"/>
          <p:cNvSpPr txBox="1"/>
          <p:nvPr/>
        </p:nvSpPr>
        <p:spPr>
          <a:xfrm>
            <a:off x="9494537" y="5903714"/>
            <a:ext cx="2545084" cy="276999"/>
          </a:xfrm>
          <a:prstGeom prst="rect">
            <a:avLst/>
          </a:prstGeom>
          <a:noFill/>
        </p:spPr>
        <p:txBody>
          <a:bodyPr wrap="square" rtlCol="0">
            <a:spAutoFit/>
          </a:bodyPr>
          <a:lstStyle/>
          <a:p>
            <a:pPr algn="r"/>
            <a:r>
              <a:rPr lang="en-US" sz="1200" b="1" dirty="0" smtClean="0"/>
              <a:t>Time is up</a:t>
            </a:r>
            <a:endParaRPr lang="en-US" sz="1200" b="1" dirty="0"/>
          </a:p>
        </p:txBody>
      </p:sp>
      <p:sp>
        <p:nvSpPr>
          <p:cNvPr id="51" name="TextBox 50"/>
          <p:cNvSpPr txBox="1"/>
          <p:nvPr/>
        </p:nvSpPr>
        <p:spPr>
          <a:xfrm>
            <a:off x="167640" y="5903714"/>
            <a:ext cx="2545084" cy="276999"/>
          </a:xfrm>
          <a:prstGeom prst="rect">
            <a:avLst/>
          </a:prstGeom>
          <a:noFill/>
        </p:spPr>
        <p:txBody>
          <a:bodyPr wrap="square" rtlCol="0">
            <a:spAutoFit/>
          </a:bodyPr>
          <a:lstStyle/>
          <a:p>
            <a:r>
              <a:rPr lang="en-US" sz="1200" b="1" dirty="0" smtClean="0"/>
              <a:t>Countdown to next question</a:t>
            </a:r>
            <a:endParaRPr lang="en-US" sz="1200" b="1" dirty="0"/>
          </a:p>
        </p:txBody>
      </p:sp>
    </p:spTree>
    <p:extLst>
      <p:ext uri="{BB962C8B-B14F-4D97-AF65-F5344CB8AC3E}">
        <p14:creationId xmlns:p14="http://schemas.microsoft.com/office/powerpoint/2010/main" val="46212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75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750"/>
                            </p:stCondLst>
                            <p:childTnLst>
                              <p:par>
                                <p:cTn id="8" presetID="1" presetClass="entr" presetSubtype="0" fill="hold" grpId="0" nodeType="afterEffect">
                                  <p:stCondLst>
                                    <p:cond delay="75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75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grpId="0" nodeType="afterEffect">
                                  <p:stCondLst>
                                    <p:cond delay="75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75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3750"/>
                            </p:stCondLst>
                            <p:childTnLst>
                              <p:par>
                                <p:cTn id="20" presetID="1" presetClass="entr" presetSubtype="0" fill="hold" grpId="0" nodeType="afterEffect">
                                  <p:stCondLst>
                                    <p:cond delay="75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4500"/>
                            </p:stCondLst>
                            <p:childTnLst>
                              <p:par>
                                <p:cTn id="23" presetID="1" presetClass="entr" presetSubtype="0" fill="hold" grpId="0" nodeType="afterEffect">
                                  <p:stCondLst>
                                    <p:cond delay="75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5250"/>
                            </p:stCondLst>
                            <p:childTnLst>
                              <p:par>
                                <p:cTn id="26" presetID="1" presetClass="entr" presetSubtype="0" fill="hold" grpId="0" nodeType="afterEffect">
                                  <p:stCondLst>
                                    <p:cond delay="75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6000"/>
                            </p:stCondLst>
                            <p:childTnLst>
                              <p:par>
                                <p:cTn id="29" presetID="1" presetClass="entr" presetSubtype="0" fill="hold" grpId="0" nodeType="afterEffect">
                                  <p:stCondLst>
                                    <p:cond delay="750"/>
                                  </p:stCondLst>
                                  <p:childTnLst>
                                    <p:set>
                                      <p:cBhvr>
                                        <p:cTn id="30" dur="1" fill="hold">
                                          <p:stCondLst>
                                            <p:cond delay="0"/>
                                          </p:stCondLst>
                                        </p:cTn>
                                        <p:tgtEl>
                                          <p:spTgt spid="36"/>
                                        </p:tgtEl>
                                        <p:attrNameLst>
                                          <p:attrName>style.visibility</p:attrName>
                                        </p:attrNameLst>
                                      </p:cBhvr>
                                      <p:to>
                                        <p:strVal val="visible"/>
                                      </p:to>
                                    </p:set>
                                  </p:childTnLst>
                                </p:cTn>
                              </p:par>
                            </p:childTnLst>
                          </p:cTn>
                        </p:par>
                        <p:par>
                          <p:cTn id="31" fill="hold">
                            <p:stCondLst>
                              <p:cond delay="6750"/>
                            </p:stCondLst>
                            <p:childTnLst>
                              <p:par>
                                <p:cTn id="32" presetID="1" presetClass="entr" presetSubtype="0" fill="hold" grpId="0" nodeType="afterEffect">
                                  <p:stCondLst>
                                    <p:cond delay="75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7500"/>
                            </p:stCondLst>
                            <p:childTnLst>
                              <p:par>
                                <p:cTn id="35" presetID="1" presetClass="entr" presetSubtype="0" fill="hold" grpId="0" nodeType="afterEffect">
                                  <p:stCondLst>
                                    <p:cond delay="750"/>
                                  </p:stCondLst>
                                  <p:childTnLst>
                                    <p:set>
                                      <p:cBhvr>
                                        <p:cTn id="36" dur="1" fill="hold">
                                          <p:stCondLst>
                                            <p:cond delay="0"/>
                                          </p:stCondLst>
                                        </p:cTn>
                                        <p:tgtEl>
                                          <p:spTgt spid="38"/>
                                        </p:tgtEl>
                                        <p:attrNameLst>
                                          <p:attrName>style.visibility</p:attrName>
                                        </p:attrNameLst>
                                      </p:cBhvr>
                                      <p:to>
                                        <p:strVal val="visible"/>
                                      </p:to>
                                    </p:set>
                                  </p:childTnLst>
                                </p:cTn>
                              </p:par>
                            </p:childTnLst>
                          </p:cTn>
                        </p:par>
                        <p:par>
                          <p:cTn id="37" fill="hold">
                            <p:stCondLst>
                              <p:cond delay="8250"/>
                            </p:stCondLst>
                            <p:childTnLst>
                              <p:par>
                                <p:cTn id="38" presetID="1" presetClass="entr" presetSubtype="0" fill="hold" grpId="0" nodeType="afterEffect">
                                  <p:stCondLst>
                                    <p:cond delay="750"/>
                                  </p:stCondLst>
                                  <p:childTnLst>
                                    <p:set>
                                      <p:cBhvr>
                                        <p:cTn id="39" dur="1" fill="hold">
                                          <p:stCondLst>
                                            <p:cond delay="0"/>
                                          </p:stCondLst>
                                        </p:cTn>
                                        <p:tgtEl>
                                          <p:spTgt spid="39"/>
                                        </p:tgtEl>
                                        <p:attrNameLst>
                                          <p:attrName>style.visibility</p:attrName>
                                        </p:attrNameLst>
                                      </p:cBhvr>
                                      <p:to>
                                        <p:strVal val="visible"/>
                                      </p:to>
                                    </p:set>
                                  </p:childTnLst>
                                </p:cTn>
                              </p:par>
                            </p:childTnLst>
                          </p:cTn>
                        </p:par>
                        <p:par>
                          <p:cTn id="40" fill="hold">
                            <p:stCondLst>
                              <p:cond delay="9000"/>
                            </p:stCondLst>
                            <p:childTnLst>
                              <p:par>
                                <p:cTn id="41" presetID="1" presetClass="entr" presetSubtype="0" fill="hold" grpId="0" nodeType="afterEffect">
                                  <p:stCondLst>
                                    <p:cond delay="75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9750"/>
                            </p:stCondLst>
                            <p:childTnLst>
                              <p:par>
                                <p:cTn id="44" presetID="1" presetClass="entr" presetSubtype="0" fill="hold" grpId="0" nodeType="afterEffect">
                                  <p:stCondLst>
                                    <p:cond delay="750"/>
                                  </p:stCondLst>
                                  <p:childTnLst>
                                    <p:set>
                                      <p:cBhvr>
                                        <p:cTn id="45" dur="1" fill="hold">
                                          <p:stCondLst>
                                            <p:cond delay="0"/>
                                          </p:stCondLst>
                                        </p:cTn>
                                        <p:tgtEl>
                                          <p:spTgt spid="41"/>
                                        </p:tgtEl>
                                        <p:attrNameLst>
                                          <p:attrName>style.visibility</p:attrName>
                                        </p:attrNameLst>
                                      </p:cBhvr>
                                      <p:to>
                                        <p:strVal val="visible"/>
                                      </p:to>
                                    </p:set>
                                  </p:childTnLst>
                                </p:cTn>
                              </p:par>
                            </p:childTnLst>
                          </p:cTn>
                        </p:par>
                        <p:par>
                          <p:cTn id="46" fill="hold">
                            <p:stCondLst>
                              <p:cond delay="10500"/>
                            </p:stCondLst>
                            <p:childTnLst>
                              <p:par>
                                <p:cTn id="47" presetID="1" presetClass="entr" presetSubtype="0" fill="hold" grpId="0" nodeType="afterEffect">
                                  <p:stCondLst>
                                    <p:cond delay="75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11250"/>
                            </p:stCondLst>
                            <p:childTnLst>
                              <p:par>
                                <p:cTn id="50" presetID="1" presetClass="entr" presetSubtype="0" fill="hold" grpId="0" nodeType="afterEffect">
                                  <p:stCondLst>
                                    <p:cond delay="750"/>
                                  </p:stCondLst>
                                  <p:childTnLst>
                                    <p:set>
                                      <p:cBhvr>
                                        <p:cTn id="51" dur="1" fill="hold">
                                          <p:stCondLst>
                                            <p:cond delay="0"/>
                                          </p:stCondLst>
                                        </p:cTn>
                                        <p:tgtEl>
                                          <p:spTgt spid="43"/>
                                        </p:tgtEl>
                                        <p:attrNameLst>
                                          <p:attrName>style.visibility</p:attrName>
                                        </p:attrNameLst>
                                      </p:cBhvr>
                                      <p:to>
                                        <p:strVal val="visible"/>
                                      </p:to>
                                    </p:set>
                                  </p:childTnLst>
                                </p:cTn>
                              </p:par>
                            </p:childTnLst>
                          </p:cTn>
                        </p:par>
                        <p:par>
                          <p:cTn id="52" fill="hold">
                            <p:stCondLst>
                              <p:cond delay="12000"/>
                            </p:stCondLst>
                            <p:childTnLst>
                              <p:par>
                                <p:cTn id="53" presetID="1" presetClass="entr" presetSubtype="0" fill="hold" grpId="0" nodeType="afterEffect">
                                  <p:stCondLst>
                                    <p:cond delay="75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12750"/>
                            </p:stCondLst>
                            <p:childTnLst>
                              <p:par>
                                <p:cTn id="56" presetID="1" presetClass="entr" presetSubtype="0" fill="hold" grpId="0" nodeType="afterEffect">
                                  <p:stCondLst>
                                    <p:cond delay="750"/>
                                  </p:stCondLst>
                                  <p:childTnLst>
                                    <p:set>
                                      <p:cBhvr>
                                        <p:cTn id="57" dur="1" fill="hold">
                                          <p:stCondLst>
                                            <p:cond delay="0"/>
                                          </p:stCondLst>
                                        </p:cTn>
                                        <p:tgtEl>
                                          <p:spTgt spid="45"/>
                                        </p:tgtEl>
                                        <p:attrNameLst>
                                          <p:attrName>style.visibility</p:attrName>
                                        </p:attrNameLst>
                                      </p:cBhvr>
                                      <p:to>
                                        <p:strVal val="visible"/>
                                      </p:to>
                                    </p:set>
                                  </p:childTnLst>
                                </p:cTn>
                              </p:par>
                            </p:childTnLst>
                          </p:cTn>
                        </p:par>
                        <p:par>
                          <p:cTn id="58" fill="hold">
                            <p:stCondLst>
                              <p:cond delay="13500"/>
                            </p:stCondLst>
                            <p:childTnLst>
                              <p:par>
                                <p:cTn id="59" presetID="1" presetClass="entr" presetSubtype="0" fill="hold" grpId="0" nodeType="afterEffect">
                                  <p:stCondLst>
                                    <p:cond delay="1500"/>
                                  </p:stCondLst>
                                  <p:childTnLst>
                                    <p:set>
                                      <p:cBhvr>
                                        <p:cTn id="60" dur="1" fill="hold">
                                          <p:stCondLst>
                                            <p:cond delay="0"/>
                                          </p:stCondLst>
                                        </p:cTn>
                                        <p:tgtEl>
                                          <p:spTgt spid="46"/>
                                        </p:tgtEl>
                                        <p:attrNameLst>
                                          <p:attrName>style.visibility</p:attrName>
                                        </p:attrNameLst>
                                      </p:cBhvr>
                                      <p:to>
                                        <p:strVal val="visible"/>
                                      </p:to>
                                    </p:set>
                                  </p:childTnLst>
                                </p:cTn>
                              </p:par>
                            </p:childTnLst>
                          </p:cTn>
                        </p:par>
                        <p:par>
                          <p:cTn id="61" fill="hold">
                            <p:stCondLst>
                              <p:cond delay="15000"/>
                            </p:stCondLst>
                            <p:childTnLst>
                              <p:par>
                                <p:cTn id="62" presetID="1" presetClass="entr" presetSubtype="0" fill="hold" grpId="0" nodeType="afterEffect">
                                  <p:stCondLst>
                                    <p:cond delay="1500"/>
                                  </p:stCondLst>
                                  <p:childTnLst>
                                    <p:set>
                                      <p:cBhvr>
                                        <p:cTn id="63" dur="1" fill="hold">
                                          <p:stCondLst>
                                            <p:cond delay="0"/>
                                          </p:stCondLst>
                                        </p:cTn>
                                        <p:tgtEl>
                                          <p:spTgt spid="47"/>
                                        </p:tgtEl>
                                        <p:attrNameLst>
                                          <p:attrName>style.visibility</p:attrName>
                                        </p:attrNameLst>
                                      </p:cBhvr>
                                      <p:to>
                                        <p:strVal val="visible"/>
                                      </p:to>
                                    </p:set>
                                  </p:childTnLst>
                                </p:cTn>
                              </p:par>
                            </p:childTnLst>
                          </p:cTn>
                        </p:par>
                        <p:par>
                          <p:cTn id="64" fill="hold">
                            <p:stCondLst>
                              <p:cond delay="16500"/>
                            </p:stCondLst>
                            <p:childTnLst>
                              <p:par>
                                <p:cTn id="65" presetID="1" presetClass="entr" presetSubtype="0" fill="hold" grpId="0" nodeType="afterEffect">
                                  <p:stCondLst>
                                    <p:cond delay="15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18000"/>
                            </p:stCondLst>
                            <p:childTnLst>
                              <p:par>
                                <p:cTn id="68" presetID="1" presetClass="entr" presetSubtype="0" fill="hold" grpId="0" nodeType="afterEffect">
                                  <p:stCondLst>
                                    <p:cond delay="1500"/>
                                  </p:stCondLst>
                                  <p:childTnLst>
                                    <p:set>
                                      <p:cBhvr>
                                        <p:cTn id="6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609600"/>
            <a:ext cx="10131425" cy="2028669"/>
          </a:xfrm>
        </p:spPr>
        <p:txBody>
          <a:bodyPr>
            <a:normAutofit/>
          </a:bodyPr>
          <a:lstStyle/>
          <a:p>
            <a:r>
              <a:rPr lang="en-US" sz="1600" b="1" dirty="0" smtClean="0">
                <a:solidFill>
                  <a:schemeClr val="tx1">
                    <a:lumMod val="85000"/>
                  </a:schemeClr>
                </a:solidFill>
                <a:latin typeface="+mn-lt"/>
              </a:rPr>
              <a:t>Example Question</a:t>
            </a:r>
            <a:r>
              <a:rPr lang="en-US" dirty="0" smtClean="0"/>
              <a:t/>
            </a:r>
            <a:br>
              <a:rPr lang="en-US" dirty="0" smtClean="0"/>
            </a:br>
            <a:r>
              <a:rPr lang="en-US" dirty="0" err="1" smtClean="0"/>
              <a:t>PyData</a:t>
            </a:r>
            <a:r>
              <a:rPr lang="en-US" dirty="0" smtClean="0"/>
              <a:t> is writing the next ‘jenny’ song </a:t>
            </a:r>
            <a:r>
              <a:rPr lang="mr-IN" dirty="0" smtClean="0"/>
              <a:t>–</a:t>
            </a:r>
            <a:r>
              <a:rPr lang="en-US" dirty="0" smtClean="0"/>
              <a:t> which Python Executable/version does </a:t>
            </a:r>
            <a:r>
              <a:rPr lang="en-US" dirty="0" err="1" smtClean="0"/>
              <a:t>pydata</a:t>
            </a:r>
            <a:r>
              <a:rPr lang="en-US" dirty="0" smtClean="0"/>
              <a:t> want you to use here at radar?</a:t>
            </a:r>
            <a:endParaRPr lang="en-US" dirty="0"/>
          </a:p>
        </p:txBody>
      </p:sp>
      <p:sp>
        <p:nvSpPr>
          <p:cNvPr id="4" name="Content Placeholder 3"/>
          <p:cNvSpPr>
            <a:spLocks noGrp="1"/>
          </p:cNvSpPr>
          <p:nvPr>
            <p:ph idx="1"/>
          </p:nvPr>
        </p:nvSpPr>
        <p:spPr>
          <a:xfrm>
            <a:off x="685801" y="2246997"/>
            <a:ext cx="10131425" cy="3649133"/>
          </a:xfrm>
        </p:spPr>
        <p:txBody>
          <a:bodyPr/>
          <a:lstStyle/>
          <a:p>
            <a:pPr marL="0" indent="0">
              <a:buNone/>
            </a:pPr>
            <a:r>
              <a:rPr lang="en-US" dirty="0" smtClean="0"/>
              <a:t>Assume that all paths are &lt;YOUR ANSWER&gt;/bin/python</a:t>
            </a:r>
          </a:p>
          <a:p>
            <a:pPr marL="342900" indent="-342900">
              <a:buFont typeface="+mj-lt"/>
              <a:buAutoNum type="alphaUcPeriod"/>
            </a:pPr>
            <a:endParaRPr lang="en-US" dirty="0" smtClean="0"/>
          </a:p>
          <a:p>
            <a:pPr marL="342900" indent="-342900">
              <a:buFont typeface="+mj-lt"/>
              <a:buAutoNum type="alphaUcPeriod"/>
            </a:pPr>
            <a:r>
              <a:rPr lang="en-US" dirty="0" smtClean="0"/>
              <a:t>/</a:t>
            </a:r>
            <a:r>
              <a:rPr lang="en-US" dirty="0" err="1" smtClean="0"/>
              <a:t>sw</a:t>
            </a:r>
            <a:r>
              <a:rPr lang="en-US" dirty="0" smtClean="0"/>
              <a:t>/anaconda2.0.1</a:t>
            </a:r>
          </a:p>
          <a:p>
            <a:pPr marL="342900" indent="-342900">
              <a:buFont typeface="+mj-lt"/>
              <a:buAutoNum type="alphaUcPeriod"/>
            </a:pPr>
            <a:r>
              <a:rPr lang="en-US" dirty="0" smtClean="0"/>
              <a:t>/</a:t>
            </a:r>
            <a:r>
              <a:rPr lang="en-US" dirty="0" err="1" smtClean="0"/>
              <a:t>sw</a:t>
            </a:r>
            <a:r>
              <a:rPr lang="en-US" dirty="0" smtClean="0"/>
              <a:t>/anaconda4.0.0</a:t>
            </a:r>
          </a:p>
          <a:p>
            <a:pPr marL="342900" indent="-342900">
              <a:buFont typeface="+mj-lt"/>
              <a:buAutoNum type="alphaUcPeriod"/>
            </a:pPr>
            <a:r>
              <a:rPr lang="en-US" dirty="0" smtClean="0"/>
              <a:t>/</a:t>
            </a:r>
            <a:r>
              <a:rPr lang="en-US" dirty="0" err="1" smtClean="0"/>
              <a:t>sw</a:t>
            </a:r>
            <a:r>
              <a:rPr lang="en-US" dirty="0" smtClean="0"/>
              <a:t>/anaconda3-5.0.1</a:t>
            </a:r>
          </a:p>
          <a:p>
            <a:pPr marL="342900" indent="-342900">
              <a:buFont typeface="+mj-lt"/>
              <a:buAutoNum type="alphaUcPeriod"/>
            </a:pPr>
            <a:r>
              <a:rPr lang="en-US" dirty="0" smtClean="0"/>
              <a:t>/</a:t>
            </a:r>
            <a:r>
              <a:rPr lang="en-US" dirty="0" err="1" smtClean="0"/>
              <a:t>sw</a:t>
            </a:r>
            <a:r>
              <a:rPr lang="en-US" dirty="0" smtClean="0"/>
              <a:t>/python2.7.1</a:t>
            </a:r>
            <a:endParaRPr lang="en-US" dirty="0"/>
          </a:p>
        </p:txBody>
      </p:sp>
      <p:sp>
        <p:nvSpPr>
          <p:cNvPr id="28" name="Oval 27"/>
          <p:cNvSpPr/>
          <p:nvPr/>
        </p:nvSpPr>
        <p:spPr>
          <a:xfrm>
            <a:off x="16764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Oval 28"/>
          <p:cNvSpPr/>
          <p:nvPr/>
        </p:nvSpPr>
        <p:spPr>
          <a:xfrm>
            <a:off x="716281"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0" name="Oval 29"/>
          <p:cNvSpPr/>
          <p:nvPr/>
        </p:nvSpPr>
        <p:spPr>
          <a:xfrm>
            <a:off x="126492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Oval 30"/>
          <p:cNvSpPr/>
          <p:nvPr/>
        </p:nvSpPr>
        <p:spPr>
          <a:xfrm>
            <a:off x="181356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p:cNvSpPr/>
          <p:nvPr/>
        </p:nvSpPr>
        <p:spPr>
          <a:xfrm>
            <a:off x="236220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Oval 32"/>
          <p:cNvSpPr/>
          <p:nvPr/>
        </p:nvSpPr>
        <p:spPr>
          <a:xfrm>
            <a:off x="2910845"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4" name="Oval 33"/>
          <p:cNvSpPr/>
          <p:nvPr/>
        </p:nvSpPr>
        <p:spPr>
          <a:xfrm>
            <a:off x="3459486"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Oval 34"/>
          <p:cNvSpPr/>
          <p:nvPr/>
        </p:nvSpPr>
        <p:spPr>
          <a:xfrm>
            <a:off x="4008127"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Oval 35"/>
          <p:cNvSpPr/>
          <p:nvPr/>
        </p:nvSpPr>
        <p:spPr>
          <a:xfrm>
            <a:off x="4556768"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Oval 36"/>
          <p:cNvSpPr/>
          <p:nvPr/>
        </p:nvSpPr>
        <p:spPr>
          <a:xfrm>
            <a:off x="5105409"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Oval 37"/>
          <p:cNvSpPr/>
          <p:nvPr/>
        </p:nvSpPr>
        <p:spPr>
          <a:xfrm>
            <a:off x="5654050"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Oval 38"/>
          <p:cNvSpPr/>
          <p:nvPr/>
        </p:nvSpPr>
        <p:spPr>
          <a:xfrm>
            <a:off x="6202691"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Oval 39"/>
          <p:cNvSpPr/>
          <p:nvPr/>
        </p:nvSpPr>
        <p:spPr>
          <a:xfrm>
            <a:off x="6751332"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Oval 40"/>
          <p:cNvSpPr/>
          <p:nvPr/>
        </p:nvSpPr>
        <p:spPr>
          <a:xfrm>
            <a:off x="7299973" y="624840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p:cNvSpPr/>
          <p:nvPr/>
        </p:nvSpPr>
        <p:spPr>
          <a:xfrm>
            <a:off x="7848614" y="6263640"/>
            <a:ext cx="350520" cy="3505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p:cNvSpPr/>
          <p:nvPr/>
        </p:nvSpPr>
        <p:spPr>
          <a:xfrm>
            <a:off x="8397255" y="6248400"/>
            <a:ext cx="350520" cy="350520"/>
          </a:xfrm>
          <a:prstGeom prst="ellipse">
            <a:avLst/>
          </a:prstGeom>
          <a:solidFill>
            <a:schemeClr val="tx1"/>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Oval 43"/>
          <p:cNvSpPr/>
          <p:nvPr/>
        </p:nvSpPr>
        <p:spPr>
          <a:xfrm>
            <a:off x="8945896" y="6263640"/>
            <a:ext cx="350520" cy="350520"/>
          </a:xfrm>
          <a:prstGeom prst="ellipse">
            <a:avLst/>
          </a:prstGeom>
          <a:solidFill>
            <a:schemeClr val="tx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Oval 44"/>
          <p:cNvSpPr/>
          <p:nvPr/>
        </p:nvSpPr>
        <p:spPr>
          <a:xfrm>
            <a:off x="9494537" y="624840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6" name="Oval 45"/>
          <p:cNvSpPr/>
          <p:nvPr/>
        </p:nvSpPr>
        <p:spPr>
          <a:xfrm>
            <a:off x="10043178"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7" name="Oval 46"/>
          <p:cNvSpPr/>
          <p:nvPr/>
        </p:nvSpPr>
        <p:spPr>
          <a:xfrm>
            <a:off x="10591819" y="6263640"/>
            <a:ext cx="350520" cy="350520"/>
          </a:xfrm>
          <a:prstGeom prst="ellipse">
            <a:avLst/>
          </a:prstGeom>
          <a:solidFill>
            <a:srgbClr val="FFC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8" name="Oval 47"/>
          <p:cNvSpPr/>
          <p:nvPr/>
        </p:nvSpPr>
        <p:spPr>
          <a:xfrm>
            <a:off x="11140460" y="6248400"/>
            <a:ext cx="350520" cy="350520"/>
          </a:xfrm>
          <a:prstGeom prst="ellipse">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9" name="Oval 48"/>
          <p:cNvSpPr/>
          <p:nvPr/>
        </p:nvSpPr>
        <p:spPr>
          <a:xfrm>
            <a:off x="11689101" y="6263640"/>
            <a:ext cx="350520" cy="350520"/>
          </a:xfrm>
          <a:prstGeom prst="ellipse">
            <a:avLst/>
          </a:prstGeom>
          <a:solidFill>
            <a:srgbClr val="FF000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extBox 49"/>
          <p:cNvSpPr txBox="1"/>
          <p:nvPr/>
        </p:nvSpPr>
        <p:spPr>
          <a:xfrm>
            <a:off x="9494537" y="5903714"/>
            <a:ext cx="2545084" cy="276999"/>
          </a:xfrm>
          <a:prstGeom prst="rect">
            <a:avLst/>
          </a:prstGeom>
          <a:noFill/>
        </p:spPr>
        <p:txBody>
          <a:bodyPr wrap="square" rtlCol="0">
            <a:spAutoFit/>
          </a:bodyPr>
          <a:lstStyle/>
          <a:p>
            <a:pPr algn="r"/>
            <a:r>
              <a:rPr lang="en-US" sz="1200" b="1" dirty="0" smtClean="0"/>
              <a:t>Time is up</a:t>
            </a:r>
            <a:endParaRPr lang="en-US" sz="1200" b="1" dirty="0"/>
          </a:p>
        </p:txBody>
      </p:sp>
      <p:sp>
        <p:nvSpPr>
          <p:cNvPr id="51" name="TextBox 50"/>
          <p:cNvSpPr txBox="1"/>
          <p:nvPr/>
        </p:nvSpPr>
        <p:spPr>
          <a:xfrm>
            <a:off x="167640" y="5903714"/>
            <a:ext cx="2545084" cy="276999"/>
          </a:xfrm>
          <a:prstGeom prst="rect">
            <a:avLst/>
          </a:prstGeom>
          <a:noFill/>
        </p:spPr>
        <p:txBody>
          <a:bodyPr wrap="square" rtlCol="0">
            <a:spAutoFit/>
          </a:bodyPr>
          <a:lstStyle/>
          <a:p>
            <a:r>
              <a:rPr lang="en-US" sz="1200" b="1" dirty="0" smtClean="0"/>
              <a:t>Countdown to next question</a:t>
            </a:r>
            <a:endParaRPr lang="en-US" sz="1200" b="1" dirty="0"/>
          </a:p>
        </p:txBody>
      </p:sp>
    </p:spTree>
    <p:extLst>
      <p:ext uri="{BB962C8B-B14F-4D97-AF65-F5344CB8AC3E}">
        <p14:creationId xmlns:p14="http://schemas.microsoft.com/office/powerpoint/2010/main" val="122578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30"/>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1000"/>
                                  </p:stCondLst>
                                  <p:childTnLst>
                                    <p:set>
                                      <p:cBhvr>
                                        <p:cTn id="18" dur="1" fill="hold">
                                          <p:stCondLst>
                                            <p:cond delay="0"/>
                                          </p:stCondLst>
                                        </p:cTn>
                                        <p:tgtEl>
                                          <p:spTgt spid="32"/>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33"/>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grpId="0" nodeType="afterEffect">
                                  <p:stCondLst>
                                    <p:cond delay="1000"/>
                                  </p:stCondLst>
                                  <p:childTnLst>
                                    <p:set>
                                      <p:cBhvr>
                                        <p:cTn id="24" dur="1" fill="hold">
                                          <p:stCondLst>
                                            <p:cond delay="0"/>
                                          </p:stCondLst>
                                        </p:cTn>
                                        <p:tgtEl>
                                          <p:spTgt spid="34"/>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grpId="0" nodeType="afterEffect">
                                  <p:stCondLst>
                                    <p:cond delay="1000"/>
                                  </p:stCondLst>
                                  <p:childTnLst>
                                    <p:set>
                                      <p:cBhvr>
                                        <p:cTn id="27" dur="1" fill="hold">
                                          <p:stCondLst>
                                            <p:cond delay="0"/>
                                          </p:stCondLst>
                                        </p:cTn>
                                        <p:tgtEl>
                                          <p:spTgt spid="35"/>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grpId="0" nodeType="afterEffect">
                                  <p:stCondLst>
                                    <p:cond delay="1000"/>
                                  </p:stCondLst>
                                  <p:childTnLst>
                                    <p:set>
                                      <p:cBhvr>
                                        <p:cTn id="30" dur="1" fill="hold">
                                          <p:stCondLst>
                                            <p:cond delay="0"/>
                                          </p:stCondLst>
                                        </p:cTn>
                                        <p:tgtEl>
                                          <p:spTgt spid="36"/>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grpId="0" nodeType="afterEffect">
                                  <p:stCondLst>
                                    <p:cond delay="1000"/>
                                  </p:stCondLst>
                                  <p:childTnLst>
                                    <p:set>
                                      <p:cBhvr>
                                        <p:cTn id="33" dur="1" fill="hold">
                                          <p:stCondLst>
                                            <p:cond delay="0"/>
                                          </p:stCondLst>
                                        </p:cTn>
                                        <p:tgtEl>
                                          <p:spTgt spid="37"/>
                                        </p:tgtEl>
                                        <p:attrNameLst>
                                          <p:attrName>style.visibility</p:attrName>
                                        </p:attrNameLst>
                                      </p:cBhvr>
                                      <p:to>
                                        <p:strVal val="visible"/>
                                      </p:to>
                                    </p:set>
                                  </p:childTnLst>
                                </p:cTn>
                              </p:par>
                            </p:childTnLst>
                          </p:cTn>
                        </p:par>
                        <p:par>
                          <p:cTn id="34" fill="hold">
                            <p:stCondLst>
                              <p:cond delay="10000"/>
                            </p:stCondLst>
                            <p:childTnLst>
                              <p:par>
                                <p:cTn id="35" presetID="1" presetClass="entr" presetSubtype="0" fill="hold" grpId="0" nodeType="afterEffect">
                                  <p:stCondLst>
                                    <p:cond delay="1000"/>
                                  </p:stCondLst>
                                  <p:childTnLst>
                                    <p:set>
                                      <p:cBhvr>
                                        <p:cTn id="36" dur="1" fill="hold">
                                          <p:stCondLst>
                                            <p:cond delay="0"/>
                                          </p:stCondLst>
                                        </p:cTn>
                                        <p:tgtEl>
                                          <p:spTgt spid="38"/>
                                        </p:tgtEl>
                                        <p:attrNameLst>
                                          <p:attrName>style.visibility</p:attrName>
                                        </p:attrNameLst>
                                      </p:cBhvr>
                                      <p:to>
                                        <p:strVal val="visible"/>
                                      </p:to>
                                    </p:set>
                                  </p:childTnLst>
                                </p:cTn>
                              </p:par>
                            </p:childTnLst>
                          </p:cTn>
                        </p:par>
                        <p:par>
                          <p:cTn id="37" fill="hold">
                            <p:stCondLst>
                              <p:cond delay="11000"/>
                            </p:stCondLst>
                            <p:childTnLst>
                              <p:par>
                                <p:cTn id="38" presetID="1" presetClass="entr" presetSubtype="0" fill="hold" grpId="0" nodeType="afterEffect">
                                  <p:stCondLst>
                                    <p:cond delay="1000"/>
                                  </p:stCondLst>
                                  <p:childTnLst>
                                    <p:set>
                                      <p:cBhvr>
                                        <p:cTn id="39" dur="1" fill="hold">
                                          <p:stCondLst>
                                            <p:cond delay="0"/>
                                          </p:stCondLst>
                                        </p:cTn>
                                        <p:tgtEl>
                                          <p:spTgt spid="39"/>
                                        </p:tgtEl>
                                        <p:attrNameLst>
                                          <p:attrName>style.visibility</p:attrName>
                                        </p:attrNameLst>
                                      </p:cBhvr>
                                      <p:to>
                                        <p:strVal val="visible"/>
                                      </p:to>
                                    </p:set>
                                  </p:childTnLst>
                                </p:cTn>
                              </p:par>
                            </p:childTnLst>
                          </p:cTn>
                        </p:par>
                        <p:par>
                          <p:cTn id="40" fill="hold">
                            <p:stCondLst>
                              <p:cond delay="12000"/>
                            </p:stCondLst>
                            <p:childTnLst>
                              <p:par>
                                <p:cTn id="41" presetID="1" presetClass="entr" presetSubtype="0" fill="hold" grpId="0" nodeType="afterEffect">
                                  <p:stCondLst>
                                    <p:cond delay="1000"/>
                                  </p:stCondLst>
                                  <p:childTnLst>
                                    <p:set>
                                      <p:cBhvr>
                                        <p:cTn id="42" dur="1" fill="hold">
                                          <p:stCondLst>
                                            <p:cond delay="0"/>
                                          </p:stCondLst>
                                        </p:cTn>
                                        <p:tgtEl>
                                          <p:spTgt spid="40"/>
                                        </p:tgtEl>
                                        <p:attrNameLst>
                                          <p:attrName>style.visibility</p:attrName>
                                        </p:attrNameLst>
                                      </p:cBhvr>
                                      <p:to>
                                        <p:strVal val="visible"/>
                                      </p:to>
                                    </p:set>
                                  </p:childTnLst>
                                </p:cTn>
                              </p:par>
                            </p:childTnLst>
                          </p:cTn>
                        </p:par>
                        <p:par>
                          <p:cTn id="43" fill="hold">
                            <p:stCondLst>
                              <p:cond delay="13000"/>
                            </p:stCondLst>
                            <p:childTnLst>
                              <p:par>
                                <p:cTn id="44" presetID="1" presetClass="entr" presetSubtype="0" fill="hold" grpId="0" nodeType="afterEffect">
                                  <p:stCondLst>
                                    <p:cond delay="1000"/>
                                  </p:stCondLst>
                                  <p:childTnLst>
                                    <p:set>
                                      <p:cBhvr>
                                        <p:cTn id="45" dur="1" fill="hold">
                                          <p:stCondLst>
                                            <p:cond delay="0"/>
                                          </p:stCondLst>
                                        </p:cTn>
                                        <p:tgtEl>
                                          <p:spTgt spid="41"/>
                                        </p:tgtEl>
                                        <p:attrNameLst>
                                          <p:attrName>style.visibility</p:attrName>
                                        </p:attrNameLst>
                                      </p:cBhvr>
                                      <p:to>
                                        <p:strVal val="visible"/>
                                      </p:to>
                                    </p:set>
                                  </p:childTnLst>
                                </p:cTn>
                              </p:par>
                            </p:childTnLst>
                          </p:cTn>
                        </p:par>
                        <p:par>
                          <p:cTn id="46" fill="hold">
                            <p:stCondLst>
                              <p:cond delay="14000"/>
                            </p:stCondLst>
                            <p:childTnLst>
                              <p:par>
                                <p:cTn id="47" presetID="1" presetClass="entr" presetSubtype="0" fill="hold" grpId="0" nodeType="afterEffect">
                                  <p:stCondLst>
                                    <p:cond delay="1000"/>
                                  </p:stCondLst>
                                  <p:childTnLst>
                                    <p:set>
                                      <p:cBhvr>
                                        <p:cTn id="48" dur="1" fill="hold">
                                          <p:stCondLst>
                                            <p:cond delay="0"/>
                                          </p:stCondLst>
                                        </p:cTn>
                                        <p:tgtEl>
                                          <p:spTgt spid="42"/>
                                        </p:tgtEl>
                                        <p:attrNameLst>
                                          <p:attrName>style.visibility</p:attrName>
                                        </p:attrNameLst>
                                      </p:cBhvr>
                                      <p:to>
                                        <p:strVal val="visible"/>
                                      </p:to>
                                    </p:set>
                                  </p:childTnLst>
                                </p:cTn>
                              </p:par>
                            </p:childTnLst>
                          </p:cTn>
                        </p:par>
                        <p:par>
                          <p:cTn id="49" fill="hold">
                            <p:stCondLst>
                              <p:cond delay="15000"/>
                            </p:stCondLst>
                            <p:childTnLst>
                              <p:par>
                                <p:cTn id="50" presetID="1" presetClass="entr" presetSubtype="0" fill="hold" grpId="0" nodeType="afterEffect">
                                  <p:stCondLst>
                                    <p:cond delay="1000"/>
                                  </p:stCondLst>
                                  <p:childTnLst>
                                    <p:set>
                                      <p:cBhvr>
                                        <p:cTn id="51" dur="1" fill="hold">
                                          <p:stCondLst>
                                            <p:cond delay="0"/>
                                          </p:stCondLst>
                                        </p:cTn>
                                        <p:tgtEl>
                                          <p:spTgt spid="43"/>
                                        </p:tgtEl>
                                        <p:attrNameLst>
                                          <p:attrName>style.visibility</p:attrName>
                                        </p:attrNameLst>
                                      </p:cBhvr>
                                      <p:to>
                                        <p:strVal val="visible"/>
                                      </p:to>
                                    </p:set>
                                  </p:childTnLst>
                                </p:cTn>
                              </p:par>
                            </p:childTnLst>
                          </p:cTn>
                        </p:par>
                        <p:par>
                          <p:cTn id="52" fill="hold">
                            <p:stCondLst>
                              <p:cond delay="16000"/>
                            </p:stCondLst>
                            <p:childTnLst>
                              <p:par>
                                <p:cTn id="53" presetID="1" presetClass="entr" presetSubtype="0" fill="hold" grpId="0" nodeType="afterEffect">
                                  <p:stCondLst>
                                    <p:cond delay="1000"/>
                                  </p:stCondLst>
                                  <p:childTnLst>
                                    <p:set>
                                      <p:cBhvr>
                                        <p:cTn id="54" dur="1" fill="hold">
                                          <p:stCondLst>
                                            <p:cond delay="0"/>
                                          </p:stCondLst>
                                        </p:cTn>
                                        <p:tgtEl>
                                          <p:spTgt spid="44"/>
                                        </p:tgtEl>
                                        <p:attrNameLst>
                                          <p:attrName>style.visibility</p:attrName>
                                        </p:attrNameLst>
                                      </p:cBhvr>
                                      <p:to>
                                        <p:strVal val="visible"/>
                                      </p:to>
                                    </p:set>
                                  </p:childTnLst>
                                </p:cTn>
                              </p:par>
                            </p:childTnLst>
                          </p:cTn>
                        </p:par>
                        <p:par>
                          <p:cTn id="55" fill="hold">
                            <p:stCondLst>
                              <p:cond delay="17000"/>
                            </p:stCondLst>
                            <p:childTnLst>
                              <p:par>
                                <p:cTn id="56" presetID="1" presetClass="entr" presetSubtype="0" fill="hold" grpId="0" nodeType="afterEffect">
                                  <p:stCondLst>
                                    <p:cond delay="1000"/>
                                  </p:stCondLst>
                                  <p:childTnLst>
                                    <p:set>
                                      <p:cBhvr>
                                        <p:cTn id="57" dur="1" fill="hold">
                                          <p:stCondLst>
                                            <p:cond delay="0"/>
                                          </p:stCondLst>
                                        </p:cTn>
                                        <p:tgtEl>
                                          <p:spTgt spid="45"/>
                                        </p:tgtEl>
                                        <p:attrNameLst>
                                          <p:attrName>style.visibility</p:attrName>
                                        </p:attrNameLst>
                                      </p:cBhvr>
                                      <p:to>
                                        <p:strVal val="visible"/>
                                      </p:to>
                                    </p:set>
                                  </p:childTnLst>
                                </p:cTn>
                              </p:par>
                            </p:childTnLst>
                          </p:cTn>
                        </p:par>
                        <p:par>
                          <p:cTn id="58" fill="hold">
                            <p:stCondLst>
                              <p:cond delay="18000"/>
                            </p:stCondLst>
                            <p:childTnLst>
                              <p:par>
                                <p:cTn id="59" presetID="1" presetClass="entr" presetSubtype="0" fill="hold" grpId="0" nodeType="afterEffect">
                                  <p:stCondLst>
                                    <p:cond delay="1500"/>
                                  </p:stCondLst>
                                  <p:childTnLst>
                                    <p:set>
                                      <p:cBhvr>
                                        <p:cTn id="60" dur="1" fill="hold">
                                          <p:stCondLst>
                                            <p:cond delay="0"/>
                                          </p:stCondLst>
                                        </p:cTn>
                                        <p:tgtEl>
                                          <p:spTgt spid="46"/>
                                        </p:tgtEl>
                                        <p:attrNameLst>
                                          <p:attrName>style.visibility</p:attrName>
                                        </p:attrNameLst>
                                      </p:cBhvr>
                                      <p:to>
                                        <p:strVal val="visible"/>
                                      </p:to>
                                    </p:set>
                                  </p:childTnLst>
                                </p:cTn>
                              </p:par>
                            </p:childTnLst>
                          </p:cTn>
                        </p:par>
                        <p:par>
                          <p:cTn id="61" fill="hold">
                            <p:stCondLst>
                              <p:cond delay="19500"/>
                            </p:stCondLst>
                            <p:childTnLst>
                              <p:par>
                                <p:cTn id="62" presetID="1" presetClass="entr" presetSubtype="0" fill="hold" grpId="0" nodeType="afterEffect">
                                  <p:stCondLst>
                                    <p:cond delay="1500"/>
                                  </p:stCondLst>
                                  <p:childTnLst>
                                    <p:set>
                                      <p:cBhvr>
                                        <p:cTn id="63" dur="1" fill="hold">
                                          <p:stCondLst>
                                            <p:cond delay="0"/>
                                          </p:stCondLst>
                                        </p:cTn>
                                        <p:tgtEl>
                                          <p:spTgt spid="47"/>
                                        </p:tgtEl>
                                        <p:attrNameLst>
                                          <p:attrName>style.visibility</p:attrName>
                                        </p:attrNameLst>
                                      </p:cBhvr>
                                      <p:to>
                                        <p:strVal val="visible"/>
                                      </p:to>
                                    </p:set>
                                  </p:childTnLst>
                                </p:cTn>
                              </p:par>
                            </p:childTnLst>
                          </p:cTn>
                        </p:par>
                        <p:par>
                          <p:cTn id="64" fill="hold">
                            <p:stCondLst>
                              <p:cond delay="21000"/>
                            </p:stCondLst>
                            <p:childTnLst>
                              <p:par>
                                <p:cTn id="65" presetID="1" presetClass="entr" presetSubtype="0" fill="hold" grpId="0" nodeType="afterEffect">
                                  <p:stCondLst>
                                    <p:cond delay="1500"/>
                                  </p:stCondLst>
                                  <p:childTnLst>
                                    <p:set>
                                      <p:cBhvr>
                                        <p:cTn id="66" dur="1" fill="hold">
                                          <p:stCondLst>
                                            <p:cond delay="0"/>
                                          </p:stCondLst>
                                        </p:cTn>
                                        <p:tgtEl>
                                          <p:spTgt spid="48"/>
                                        </p:tgtEl>
                                        <p:attrNameLst>
                                          <p:attrName>style.visibility</p:attrName>
                                        </p:attrNameLst>
                                      </p:cBhvr>
                                      <p:to>
                                        <p:strVal val="visible"/>
                                      </p:to>
                                    </p:set>
                                  </p:childTnLst>
                                </p:cTn>
                              </p:par>
                            </p:childTnLst>
                          </p:cTn>
                        </p:par>
                        <p:par>
                          <p:cTn id="67" fill="hold">
                            <p:stCondLst>
                              <p:cond delay="22500"/>
                            </p:stCondLst>
                            <p:childTnLst>
                              <p:par>
                                <p:cTn id="68" presetID="1" presetClass="entr" presetSubtype="0" fill="hold" grpId="0" nodeType="afterEffect">
                                  <p:stCondLst>
                                    <p:cond delay="1500"/>
                                  </p:stCondLst>
                                  <p:childTnLst>
                                    <p:set>
                                      <p:cBhvr>
                                        <p:cTn id="6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993</TotalTime>
  <Words>2451</Words>
  <Application>Microsoft Macintosh PowerPoint</Application>
  <PresentationFormat>Widescreen</PresentationFormat>
  <Paragraphs>299</Paragraphs>
  <Slides>35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Calibri</vt:lpstr>
      <vt:lpstr>Calibri Light</vt:lpstr>
      <vt:lpstr>Mangal</vt:lpstr>
      <vt:lpstr>Arial</vt:lpstr>
      <vt:lpstr>Celestial</vt:lpstr>
      <vt:lpstr>PyData 2018 outbrief</vt:lpstr>
      <vt:lpstr>What we’ll cover today This format is 100% inspired on PyData’s format</vt:lpstr>
      <vt:lpstr>The Hierarchy of Fun</vt:lpstr>
      <vt:lpstr>What we’ll cover today This format is 100% inspired on PyData’s format</vt:lpstr>
      <vt:lpstr>Mistakes made besides lisa lowrie hiring me</vt:lpstr>
      <vt:lpstr>Python Refresher Trivia!</vt:lpstr>
      <vt:lpstr>Test Section: Python at LM Radar Engineering</vt:lpstr>
      <vt:lpstr>Example Question What is Matt Widjaja’s favorite part about anaconda here at Lockheed?</vt:lpstr>
      <vt:lpstr>Example Question PyData is writing the next ‘jenny’ song – which Python Executable/version does pydata want you to use here at radar?</vt:lpstr>
      <vt:lpstr>Answer to Example Question What is Matt Widjaja’s favorite part about anaconda here at Lockheed?</vt:lpstr>
      <vt:lpstr>Answer to Example Question which Python Executable/version would pydata want you to use here at radar?</vt:lpstr>
      <vt:lpstr>Section 1: Basics of Python</vt:lpstr>
      <vt:lpstr>Question 1 What is the most correct way to print x to the screen?</vt:lpstr>
      <vt:lpstr>Question 2 Which of these variable declarations are wrong?</vt:lpstr>
      <vt:lpstr>Question 3 How should I list the ways 137 is falling apart, so that I can add to it later?</vt:lpstr>
      <vt:lpstr>Question 4 What color is this dress?</vt:lpstr>
      <vt:lpstr>Question 5 How should joe palladino create an object to ensure nobody can change this person’s status</vt:lpstr>
      <vt:lpstr>Question 6 Which of these if statements, testing common truths, will never print anything out?</vt:lpstr>
      <vt:lpstr>Question 7 Python 3 changed handling for unicode  strings (binary/emoji). How would I print one?</vt:lpstr>
      <vt:lpstr>Question 8 For Loop Question</vt:lpstr>
      <vt:lpstr>Answer 1 What is the most correct way to print x to the screen?</vt:lpstr>
      <vt:lpstr>Answer 2 Which of these variable declarations are wrong?</vt:lpstr>
      <vt:lpstr>Answer 3 How should I list the ways 137 is falling apart, so that I can add to it later?</vt:lpstr>
      <vt:lpstr>Answer 4 What color is this dress?</vt:lpstr>
      <vt:lpstr>Answer 5 How should joe create an object to ensure nobody can change this person’s status</vt:lpstr>
      <vt:lpstr>Question 6 Which of these if statements, testing common truths, will never print anything out?</vt:lpstr>
      <vt:lpstr>Question 7 Which of these for statements is the most correct way to print a list of words out?</vt:lpstr>
      <vt:lpstr>Question 7 Python 3 changed handling for unicode  strings (binary/emoji). How would I print one?</vt:lpstr>
      <vt:lpstr>Answer 8 Which of these for statements is the most correct way to print a list of words out?</vt:lpstr>
      <vt:lpstr>What we’ll cover today This format is 100% inspired on PyData’s format</vt:lpstr>
      <vt:lpstr>Mistakes made besides lisa lowrie hiring me</vt:lpstr>
      <vt:lpstr>Hillary Green-Lerman Creating a data driven culture</vt:lpstr>
      <vt:lpstr>Travis Oliphant Business of Open Source</vt:lpstr>
      <vt:lpstr>Piero Ferrante Breast Cancer</vt:lpstr>
      <vt:lpstr>Michael Becker Data Science in Healthcare</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PyData 2018 outbrief</dc:title>
  <dc:creator>Microsoft Office User</dc:creator>
  <cp:lastModifiedBy>Microsoft Office User</cp:lastModifiedBy>
  <cp:revision>151</cp:revision>
  <dcterms:created xsi:type="dcterms:W3CDTF">2018-10-20T21:22:26Z</dcterms:created>
  <dcterms:modified xsi:type="dcterms:W3CDTF">2018-10-21T13:56:15Z</dcterms:modified>
</cp:coreProperties>
</file>